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erriweather Light"/>
      <p:regular r:id="rId31"/>
      <p:bold r:id="rId32"/>
      <p:italic r:id="rId33"/>
      <p:boldItalic r:id="rId34"/>
    </p:embeddedFont>
    <p:embeddedFont>
      <p:font typeface="Roboto Light"/>
      <p:regular r:id="rId35"/>
      <p:bold r:id="rId36"/>
      <p:italic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5.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Ligh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erriweatherLight-italic.fntdata"/><Relationship Id="rId10" Type="http://schemas.openxmlformats.org/officeDocument/2006/relationships/slide" Target="slides/slide5.xml"/><Relationship Id="rId32" Type="http://schemas.openxmlformats.org/officeDocument/2006/relationships/font" Target="fonts/MerriweatherLight-bold.fntdata"/><Relationship Id="rId13" Type="http://schemas.openxmlformats.org/officeDocument/2006/relationships/slide" Target="slides/slide8.xml"/><Relationship Id="rId35" Type="http://schemas.openxmlformats.org/officeDocument/2006/relationships/font" Target="fonts/RobotoLight-regular.fntdata"/><Relationship Id="rId12" Type="http://schemas.openxmlformats.org/officeDocument/2006/relationships/slide" Target="slides/slide7.xml"/><Relationship Id="rId34" Type="http://schemas.openxmlformats.org/officeDocument/2006/relationships/font" Target="fonts/MerriweatherLight-boldItalic.fntdata"/><Relationship Id="rId15" Type="http://schemas.openxmlformats.org/officeDocument/2006/relationships/slide" Target="slides/slide10.xml"/><Relationship Id="rId37" Type="http://schemas.openxmlformats.org/officeDocument/2006/relationships/font" Target="fonts/RobotoLight-italic.fntdata"/><Relationship Id="rId14" Type="http://schemas.openxmlformats.org/officeDocument/2006/relationships/slide" Target="slides/slide9.xml"/><Relationship Id="rId36" Type="http://schemas.openxmlformats.org/officeDocument/2006/relationships/font" Target="fonts/RobotoLight-bold.fntdata"/><Relationship Id="rId17" Type="http://schemas.openxmlformats.org/officeDocument/2006/relationships/slide" Target="slides/slide12.xml"/><Relationship Id="rId39" Type="http://schemas.openxmlformats.org/officeDocument/2006/relationships/font" Target="fonts/Merriweather-regular.fntdata"/><Relationship Id="rId16" Type="http://schemas.openxmlformats.org/officeDocument/2006/relationships/slide" Target="slides/slide11.xml"/><Relationship Id="rId38" Type="http://schemas.openxmlformats.org/officeDocument/2006/relationships/font" Target="fonts/Roboto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c737b405f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c737b405f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c743abec1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c743abec1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c743abec1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c743abec1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c737b405f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c737b405f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c737b405fa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c737b405f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c737b405fa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c737b405fa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c737b405fa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c737b405fa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c737b405f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c737b405f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c737b405f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c737b405f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c737b405fa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c737b405fa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c737b405fa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c737b405fa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c737b405f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c737b405f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c737b405fa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c737b405fa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c737b405f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c737b405f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c737b405f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c737b405f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c737b405f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c737b405f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c743abec1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c743abec1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c737b405f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c737b405f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c743abec13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c743abec1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c743abec13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c743abec13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c743abec13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c743abec13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274650" y="528475"/>
            <a:ext cx="85947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3040"/>
              <a:t>A semi-supervised solution for mesothelioma classification</a:t>
            </a:r>
            <a:endParaRPr sz="3040"/>
          </a:p>
        </p:txBody>
      </p:sp>
      <p:sp>
        <p:nvSpPr>
          <p:cNvPr id="65" name="Google Shape;65;p13"/>
          <p:cNvSpPr txBox="1"/>
          <p:nvPr>
            <p:ph idx="1" type="subTitle"/>
          </p:nvPr>
        </p:nvSpPr>
        <p:spPr>
          <a:xfrm>
            <a:off x="274650" y="1684908"/>
            <a:ext cx="4242600" cy="11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Jiang Peichun                                      s330592</a:t>
            </a:r>
            <a:endParaRPr/>
          </a:p>
          <a:p>
            <a:pPr indent="0" lvl="0" marL="0" rtl="0" algn="l">
              <a:spcBef>
                <a:spcPts val="0"/>
              </a:spcBef>
              <a:spcAft>
                <a:spcPts val="0"/>
              </a:spcAft>
              <a:buNone/>
            </a:pPr>
            <a:r>
              <a:t/>
            </a:r>
            <a:endParaRPr sz="500"/>
          </a:p>
          <a:p>
            <a:pPr indent="0" lvl="0" marL="0" rtl="0" algn="l">
              <a:spcBef>
                <a:spcPts val="0"/>
              </a:spcBef>
              <a:spcAft>
                <a:spcPts val="0"/>
              </a:spcAft>
              <a:buNone/>
            </a:pPr>
            <a:r>
              <a:rPr lang="it"/>
              <a:t>Khattar Reem					s321463</a:t>
            </a:r>
            <a:endParaRPr/>
          </a:p>
          <a:p>
            <a:pPr indent="0" lvl="0" marL="0" rtl="0" algn="l">
              <a:spcBef>
                <a:spcPts val="0"/>
              </a:spcBef>
              <a:spcAft>
                <a:spcPts val="0"/>
              </a:spcAft>
              <a:buNone/>
            </a:pPr>
            <a:r>
              <a:t/>
            </a:r>
            <a:endParaRPr sz="500"/>
          </a:p>
          <a:p>
            <a:pPr indent="0" lvl="0" marL="0" rtl="0" algn="l">
              <a:spcBef>
                <a:spcPts val="0"/>
              </a:spcBef>
              <a:spcAft>
                <a:spcPts val="0"/>
              </a:spcAft>
              <a:buNone/>
            </a:pPr>
            <a:r>
              <a:rPr lang="it"/>
              <a:t>Tallone Samuele 				s334046</a:t>
            </a:r>
            <a:endParaRPr/>
          </a:p>
        </p:txBody>
      </p:sp>
      <p:pic>
        <p:nvPicPr>
          <p:cNvPr id="66" name="Google Shape;66;p13"/>
          <p:cNvPicPr preferRelativeResize="0"/>
          <p:nvPr/>
        </p:nvPicPr>
        <p:blipFill>
          <a:blip r:embed="rId3">
            <a:alphaModFix/>
          </a:blip>
          <a:stretch>
            <a:fillRect/>
          </a:stretch>
        </p:blipFill>
        <p:spPr>
          <a:xfrm>
            <a:off x="6722175" y="3866575"/>
            <a:ext cx="2110126" cy="1137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Methodology - Feature Extraction</a:t>
            </a:r>
            <a:endParaRPr/>
          </a:p>
        </p:txBody>
      </p:sp>
      <p:sp>
        <p:nvSpPr>
          <p:cNvPr id="151" name="Google Shape;15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52" name="Google Shape;152;p22"/>
          <p:cNvSpPr txBox="1"/>
          <p:nvPr/>
        </p:nvSpPr>
        <p:spPr>
          <a:xfrm>
            <a:off x="387300" y="1434000"/>
            <a:ext cx="8171100" cy="31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600">
                <a:solidFill>
                  <a:schemeClr val="dk2"/>
                </a:solidFill>
                <a:latin typeface="Roboto"/>
                <a:ea typeface="Roboto"/>
                <a:cs typeface="Roboto"/>
                <a:sym typeface="Roboto"/>
              </a:rPr>
              <a:t>Manual Features</a:t>
            </a:r>
            <a:endParaRPr b="1" sz="2600">
              <a:solidFill>
                <a:schemeClr val="dk2"/>
              </a:solidFill>
              <a:latin typeface="Roboto"/>
              <a:ea typeface="Roboto"/>
              <a:cs typeface="Roboto"/>
              <a:sym typeface="Roboto"/>
            </a:endParaRPr>
          </a:p>
          <a:p>
            <a:pPr indent="0" lvl="0" marL="0" rtl="0" algn="l">
              <a:spcBef>
                <a:spcPts val="0"/>
              </a:spcBef>
              <a:spcAft>
                <a:spcPts val="0"/>
              </a:spcAft>
              <a:buNone/>
            </a:pPr>
            <a:r>
              <a:t/>
            </a:r>
            <a:endParaRPr b="1" sz="12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texture, intensity, spatial, morphological features,... extracted with QuPath </a:t>
            </a:r>
            <a:endParaRPr sz="21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combined with ResNet50 deep learned features</a:t>
            </a:r>
            <a:endParaRPr sz="21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encode domain knowledge that may not be easily captured by neural networks</a:t>
            </a:r>
            <a:endParaRPr sz="21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enrich feature representation and improve model interpretability and performance</a:t>
            </a:r>
            <a:endParaRPr sz="21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Methodology - Prediction Model</a:t>
            </a:r>
            <a:endParaRPr/>
          </a:p>
        </p:txBody>
      </p:sp>
      <p:sp>
        <p:nvSpPr>
          <p:cNvPr id="158" name="Google Shape;15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59" name="Google Shape;159;p23"/>
          <p:cNvSpPr txBox="1"/>
          <p:nvPr/>
        </p:nvSpPr>
        <p:spPr>
          <a:xfrm>
            <a:off x="387300" y="1434000"/>
            <a:ext cx="8353200" cy="31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600">
                <a:solidFill>
                  <a:schemeClr val="dk2"/>
                </a:solidFill>
                <a:latin typeface="Roboto"/>
                <a:ea typeface="Roboto"/>
                <a:cs typeface="Roboto"/>
                <a:sym typeface="Roboto"/>
              </a:rPr>
              <a:t>CLAM </a:t>
            </a:r>
            <a:endParaRPr b="1" sz="2600">
              <a:solidFill>
                <a:schemeClr val="dk2"/>
              </a:solidFill>
              <a:latin typeface="Roboto"/>
              <a:ea typeface="Roboto"/>
              <a:cs typeface="Roboto"/>
              <a:sym typeface="Roboto"/>
            </a:endParaRPr>
          </a:p>
          <a:p>
            <a:pPr indent="0" lvl="0" marL="0" rtl="0" algn="l">
              <a:spcBef>
                <a:spcPts val="0"/>
              </a:spcBef>
              <a:spcAft>
                <a:spcPts val="0"/>
              </a:spcAft>
              <a:buNone/>
            </a:pPr>
            <a:r>
              <a:t/>
            </a:r>
            <a:endParaRPr b="1" sz="12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it" sz="2100">
                <a:solidFill>
                  <a:schemeClr val="dk2"/>
                </a:solidFill>
                <a:latin typeface="Roboto"/>
                <a:ea typeface="Roboto"/>
                <a:cs typeface="Roboto"/>
                <a:sym typeface="Roboto"/>
              </a:rPr>
              <a:t>Clustering-Constrained Attention Multiple Instance Learning</a:t>
            </a:r>
            <a:endParaRPr sz="21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designed for WSI analysis using Multiple Instance Learning (MIL)</a:t>
            </a:r>
            <a:endParaRPr sz="2100">
              <a:solidFill>
                <a:schemeClr val="dk2"/>
              </a:solidFill>
              <a:latin typeface="Roboto"/>
              <a:ea typeface="Roboto"/>
              <a:cs typeface="Roboto"/>
              <a:sym typeface="Roboto"/>
            </a:endParaRPr>
          </a:p>
          <a:p>
            <a:pPr indent="0" lvl="0" marL="457200" rtl="0" algn="l">
              <a:spcBef>
                <a:spcPts val="0"/>
              </a:spcBef>
              <a:spcAft>
                <a:spcPts val="0"/>
              </a:spcAft>
              <a:buNone/>
            </a:pPr>
            <a:r>
              <a:t/>
            </a:r>
            <a:endParaRPr sz="2100">
              <a:solidFill>
                <a:schemeClr val="dk2"/>
              </a:solidFill>
              <a:latin typeface="Roboto"/>
              <a:ea typeface="Roboto"/>
              <a:cs typeface="Roboto"/>
              <a:sym typeface="Roboto"/>
            </a:endParaRPr>
          </a:p>
        </p:txBody>
      </p:sp>
      <p:pic>
        <p:nvPicPr>
          <p:cNvPr id="160" name="Google Shape;160;p23" title="CLAM2.jpg"/>
          <p:cNvPicPr preferRelativeResize="0"/>
          <p:nvPr/>
        </p:nvPicPr>
        <p:blipFill>
          <a:blip r:embed="rId3">
            <a:alphaModFix/>
          </a:blip>
          <a:stretch>
            <a:fillRect/>
          </a:stretch>
        </p:blipFill>
        <p:spPr>
          <a:xfrm>
            <a:off x="395425" y="2817495"/>
            <a:ext cx="8353198" cy="19578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Training details			    &amp;				  Dataset used</a:t>
            </a:r>
            <a:endParaRPr/>
          </a:p>
        </p:txBody>
      </p:sp>
      <p:sp>
        <p:nvSpPr>
          <p:cNvPr id="166" name="Google Shape;166;p24"/>
          <p:cNvSpPr txBox="1"/>
          <p:nvPr/>
        </p:nvSpPr>
        <p:spPr>
          <a:xfrm>
            <a:off x="311725" y="1411950"/>
            <a:ext cx="3171900" cy="4017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b="1" lang="it" sz="1500">
                <a:solidFill>
                  <a:schemeClr val="dk2"/>
                </a:solidFill>
                <a:latin typeface="Roboto"/>
                <a:ea typeface="Roboto"/>
                <a:cs typeface="Roboto"/>
                <a:sym typeface="Roboto"/>
              </a:rPr>
              <a:t>Learning Rate</a:t>
            </a:r>
            <a:endParaRPr b="1" sz="1500">
              <a:solidFill>
                <a:schemeClr val="dk2"/>
              </a:solidFill>
              <a:latin typeface="Roboto"/>
              <a:ea typeface="Roboto"/>
              <a:cs typeface="Roboto"/>
              <a:sym typeface="Roboto"/>
            </a:endParaRPr>
          </a:p>
          <a:p>
            <a:pPr indent="0" lvl="0" marL="457200" rtl="0" algn="l">
              <a:spcBef>
                <a:spcPts val="0"/>
              </a:spcBef>
              <a:spcAft>
                <a:spcPts val="0"/>
              </a:spcAft>
              <a:buNone/>
            </a:pPr>
            <a:r>
              <a:rPr lang="it" sz="1300">
                <a:solidFill>
                  <a:schemeClr val="dk2"/>
                </a:solidFill>
                <a:latin typeface="Roboto"/>
                <a:ea typeface="Roboto"/>
                <a:cs typeface="Roboto"/>
                <a:sym typeface="Roboto"/>
              </a:rPr>
              <a:t>10^(-5) UNI, </a:t>
            </a:r>
            <a:r>
              <a:rPr lang="it" sz="1300">
                <a:solidFill>
                  <a:schemeClr val="dk2"/>
                </a:solidFill>
                <a:latin typeface="Roboto"/>
                <a:ea typeface="Roboto"/>
                <a:cs typeface="Roboto"/>
                <a:sym typeface="Roboto"/>
              </a:rPr>
              <a:t>10^(-4) the rest;</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b="1" lang="it" sz="1500">
                <a:solidFill>
                  <a:schemeClr val="dk2"/>
                </a:solidFill>
                <a:latin typeface="Roboto"/>
                <a:ea typeface="Roboto"/>
                <a:cs typeface="Roboto"/>
                <a:sym typeface="Roboto"/>
              </a:rPr>
              <a:t>Epochs</a:t>
            </a:r>
            <a:endParaRPr b="1" sz="1500">
              <a:solidFill>
                <a:schemeClr val="dk2"/>
              </a:solidFill>
              <a:latin typeface="Roboto"/>
              <a:ea typeface="Roboto"/>
              <a:cs typeface="Roboto"/>
              <a:sym typeface="Roboto"/>
            </a:endParaRPr>
          </a:p>
          <a:p>
            <a:pPr indent="0" lvl="0" marL="457200" rtl="0" algn="l">
              <a:spcBef>
                <a:spcPts val="0"/>
              </a:spcBef>
              <a:spcAft>
                <a:spcPts val="0"/>
              </a:spcAft>
              <a:buNone/>
            </a:pPr>
            <a:r>
              <a:rPr lang="it" sz="1300">
                <a:solidFill>
                  <a:schemeClr val="dk2"/>
                </a:solidFill>
                <a:latin typeface="Roboto"/>
                <a:ea typeface="Roboto"/>
                <a:cs typeface="Roboto"/>
                <a:sym typeface="Roboto"/>
              </a:rPr>
              <a:t>20;</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b="1" lang="it" sz="1500">
                <a:solidFill>
                  <a:schemeClr val="dk2"/>
                </a:solidFill>
                <a:latin typeface="Roboto"/>
                <a:ea typeface="Roboto"/>
                <a:cs typeface="Roboto"/>
                <a:sym typeface="Roboto"/>
              </a:rPr>
              <a:t>Weight Decay</a:t>
            </a:r>
            <a:endParaRPr b="1" sz="1500">
              <a:solidFill>
                <a:schemeClr val="dk2"/>
              </a:solidFill>
              <a:latin typeface="Roboto"/>
              <a:ea typeface="Roboto"/>
              <a:cs typeface="Roboto"/>
              <a:sym typeface="Roboto"/>
            </a:endParaRPr>
          </a:p>
          <a:p>
            <a:pPr indent="0" lvl="0" marL="0" rtl="0" algn="l">
              <a:spcBef>
                <a:spcPts val="0"/>
              </a:spcBef>
              <a:spcAft>
                <a:spcPts val="0"/>
              </a:spcAft>
              <a:buNone/>
            </a:pPr>
            <a:r>
              <a:rPr b="1" lang="it" sz="1300">
                <a:solidFill>
                  <a:schemeClr val="dk2"/>
                </a:solidFill>
                <a:latin typeface="Roboto"/>
                <a:ea typeface="Roboto"/>
                <a:cs typeface="Roboto"/>
                <a:sym typeface="Roboto"/>
              </a:rPr>
              <a:t>	</a:t>
            </a:r>
            <a:r>
              <a:rPr lang="it" sz="1300">
                <a:solidFill>
                  <a:schemeClr val="dk2"/>
                </a:solidFill>
                <a:latin typeface="Roboto"/>
                <a:ea typeface="Roboto"/>
                <a:cs typeface="Roboto"/>
                <a:sym typeface="Roboto"/>
              </a:rPr>
              <a:t>10^(-5);</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b="1" lang="it" sz="1500">
                <a:solidFill>
                  <a:schemeClr val="dk2"/>
                </a:solidFill>
                <a:latin typeface="Roboto"/>
                <a:ea typeface="Roboto"/>
                <a:cs typeface="Roboto"/>
                <a:sym typeface="Roboto"/>
              </a:rPr>
              <a:t>4-fold</a:t>
            </a:r>
            <a:r>
              <a:rPr lang="it" sz="1300">
                <a:solidFill>
                  <a:schemeClr val="dk2"/>
                </a:solidFill>
                <a:latin typeface="Roboto"/>
                <a:ea typeface="Roboto"/>
                <a:cs typeface="Roboto"/>
                <a:sym typeface="Roboto"/>
              </a:rPr>
              <a:t> </a:t>
            </a:r>
            <a:r>
              <a:rPr b="1" lang="it" sz="1500">
                <a:solidFill>
                  <a:schemeClr val="dk2"/>
                </a:solidFill>
                <a:latin typeface="Roboto"/>
                <a:ea typeface="Roboto"/>
                <a:cs typeface="Roboto"/>
                <a:sym typeface="Roboto"/>
              </a:rPr>
              <a:t>cross validation</a:t>
            </a:r>
            <a:endParaRPr b="1" sz="1500">
              <a:solidFill>
                <a:schemeClr val="dk2"/>
              </a:solidFill>
              <a:latin typeface="Roboto"/>
              <a:ea typeface="Roboto"/>
              <a:cs typeface="Roboto"/>
              <a:sym typeface="Roboto"/>
            </a:endParaRPr>
          </a:p>
          <a:p>
            <a:pPr indent="0" lvl="0" marL="0" rtl="0" algn="l">
              <a:spcBef>
                <a:spcPts val="0"/>
              </a:spcBef>
              <a:spcAft>
                <a:spcPts val="0"/>
              </a:spcAft>
              <a:buNone/>
            </a:pPr>
            <a:r>
              <a:rPr lang="it" sz="1300">
                <a:solidFill>
                  <a:schemeClr val="dk2"/>
                </a:solidFill>
                <a:latin typeface="Roboto"/>
                <a:ea typeface="Roboto"/>
                <a:cs typeface="Roboto"/>
                <a:sym typeface="Roboto"/>
              </a:rPr>
              <a:t>	</a:t>
            </a:r>
            <a:endParaRPr sz="13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b="1" lang="it" sz="1500">
                <a:solidFill>
                  <a:schemeClr val="dk2"/>
                </a:solidFill>
                <a:latin typeface="Roboto"/>
                <a:ea typeface="Roboto"/>
                <a:cs typeface="Roboto"/>
                <a:sym typeface="Roboto"/>
              </a:rPr>
              <a:t>model configuration</a:t>
            </a:r>
            <a:endParaRPr b="1" sz="1500">
              <a:solidFill>
                <a:schemeClr val="dk2"/>
              </a:solidFill>
              <a:latin typeface="Roboto"/>
              <a:ea typeface="Roboto"/>
              <a:cs typeface="Roboto"/>
              <a:sym typeface="Roboto"/>
            </a:endParaRPr>
          </a:p>
          <a:p>
            <a:pPr indent="0" lvl="0" marL="457200" rtl="0" algn="l">
              <a:spcBef>
                <a:spcPts val="0"/>
              </a:spcBef>
              <a:spcAft>
                <a:spcPts val="0"/>
              </a:spcAft>
              <a:buNone/>
            </a:pPr>
            <a:r>
              <a:rPr lang="it" sz="1300">
                <a:solidFill>
                  <a:schemeClr val="dk2"/>
                </a:solidFill>
                <a:latin typeface="Roboto"/>
                <a:ea typeface="Roboto"/>
                <a:cs typeface="Roboto"/>
                <a:sym typeface="Roboto"/>
              </a:rPr>
              <a:t>CLAM single branch small model configuration;</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500">
              <a:solidFill>
                <a:schemeClr val="dk2"/>
              </a:solidFill>
              <a:latin typeface="Roboto"/>
              <a:ea typeface="Roboto"/>
              <a:cs typeface="Roboto"/>
              <a:sym typeface="Roboto"/>
            </a:endParaRPr>
          </a:p>
          <a:p>
            <a:pPr indent="0" lvl="0" marL="457200" rtl="0" algn="l">
              <a:spcBef>
                <a:spcPts val="0"/>
              </a:spcBef>
              <a:spcAft>
                <a:spcPts val="0"/>
              </a:spcAft>
              <a:buNone/>
            </a:pPr>
            <a:r>
              <a:rPr lang="it" sz="1300">
                <a:solidFill>
                  <a:schemeClr val="dk2"/>
                </a:solidFill>
                <a:latin typeface="Roboto"/>
                <a:ea typeface="Roboto"/>
                <a:cs typeface="Roboto"/>
                <a:sym typeface="Roboto"/>
              </a:rPr>
              <a:t>8 sample patches for instance-level loss.</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67" name="Google Shape;16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168" name="Google Shape;168;p24"/>
          <p:cNvPicPr preferRelativeResize="0"/>
          <p:nvPr/>
        </p:nvPicPr>
        <p:blipFill>
          <a:blip r:embed="rId3">
            <a:alphaModFix/>
          </a:blip>
          <a:stretch>
            <a:fillRect/>
          </a:stretch>
        </p:blipFill>
        <p:spPr>
          <a:xfrm>
            <a:off x="4665200" y="1808022"/>
            <a:ext cx="4171076" cy="1718575"/>
          </a:xfrm>
          <a:prstGeom prst="rect">
            <a:avLst/>
          </a:prstGeom>
          <a:noFill/>
          <a:ln>
            <a:noFill/>
          </a:ln>
        </p:spPr>
      </p:pic>
      <p:sp>
        <p:nvSpPr>
          <p:cNvPr id="169" name="Google Shape;169;p24"/>
          <p:cNvSpPr txBox="1"/>
          <p:nvPr/>
        </p:nvSpPr>
        <p:spPr>
          <a:xfrm>
            <a:off x="4571988" y="3490338"/>
            <a:ext cx="4357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solidFill>
                  <a:schemeClr val="dk2"/>
                </a:solidFill>
                <a:latin typeface="Roboto"/>
                <a:ea typeface="Roboto"/>
                <a:cs typeface="Roboto"/>
                <a:sym typeface="Roboto"/>
              </a:rPr>
              <a:t>Restricted dataset because of class imbalance, poor performance on test runs and complexity of manually extracting features</a:t>
            </a:r>
            <a:endParaRPr sz="13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Results</a:t>
            </a:r>
            <a:endParaRPr/>
          </a:p>
        </p:txBody>
      </p:sp>
      <p:sp>
        <p:nvSpPr>
          <p:cNvPr id="175" name="Google Shape;175;p25"/>
          <p:cNvSpPr txBox="1"/>
          <p:nvPr/>
        </p:nvSpPr>
        <p:spPr>
          <a:xfrm>
            <a:off x="344425" y="1762625"/>
            <a:ext cx="37338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dk2"/>
                </a:solidFill>
                <a:latin typeface="Roboto"/>
                <a:ea typeface="Roboto"/>
                <a:cs typeface="Roboto"/>
                <a:sym typeface="Roboto"/>
              </a:rPr>
              <a:t>In this project we wanted to evaluate:</a:t>
            </a:r>
            <a:endParaRPr sz="1500">
              <a:solidFill>
                <a:schemeClr val="dk2"/>
              </a:solidFill>
              <a:latin typeface="Roboto"/>
              <a:ea typeface="Roboto"/>
              <a:cs typeface="Roboto"/>
              <a:sym typeface="Roboto"/>
            </a:endParaRPr>
          </a:p>
          <a:p>
            <a:pPr indent="0" lvl="0" marL="0" rtl="0" algn="l">
              <a:spcBef>
                <a:spcPts val="0"/>
              </a:spcBef>
              <a:spcAft>
                <a:spcPts val="0"/>
              </a:spcAft>
              <a:buNone/>
            </a:pPr>
            <a:r>
              <a:t/>
            </a:r>
            <a:endParaRPr b="1" sz="1500">
              <a:solidFill>
                <a:schemeClr val="dk2"/>
              </a:solidFill>
              <a:latin typeface="Roboto"/>
              <a:ea typeface="Roboto"/>
              <a:cs typeface="Roboto"/>
              <a:sym typeface="Roboto"/>
            </a:endParaRPr>
          </a:p>
          <a:p>
            <a:pPr indent="0" lvl="0" marL="0" rtl="0" algn="l">
              <a:spcBef>
                <a:spcPts val="0"/>
              </a:spcBef>
              <a:spcAft>
                <a:spcPts val="0"/>
              </a:spcAft>
              <a:buNone/>
            </a:pPr>
            <a:r>
              <a:t/>
            </a:r>
            <a:endParaRPr b="1"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AutoNum type="arabicParenR"/>
            </a:pPr>
            <a:r>
              <a:rPr lang="it" sz="1500">
                <a:solidFill>
                  <a:schemeClr val="dk2"/>
                </a:solidFill>
                <a:latin typeface="Roboto"/>
                <a:ea typeface="Roboto"/>
                <a:cs typeface="Roboto"/>
                <a:sym typeface="Roboto"/>
              </a:rPr>
              <a:t>Contribution of manually engineered features</a:t>
            </a:r>
            <a:endParaRPr sz="1500">
              <a:solidFill>
                <a:schemeClr val="dk2"/>
              </a:solidFill>
              <a:latin typeface="Roboto"/>
              <a:ea typeface="Roboto"/>
              <a:cs typeface="Roboto"/>
              <a:sym typeface="Roboto"/>
            </a:endParaRPr>
          </a:p>
          <a:p>
            <a:pPr indent="0" lvl="0" marL="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AutoNum type="arabicParenR"/>
            </a:pPr>
            <a:r>
              <a:rPr lang="it" sz="1500">
                <a:solidFill>
                  <a:schemeClr val="dk2"/>
                </a:solidFill>
                <a:latin typeface="Roboto"/>
                <a:ea typeface="Roboto"/>
                <a:cs typeface="Roboto"/>
                <a:sym typeface="Roboto"/>
              </a:rPr>
              <a:t>How manually engineered features compares with current state of the art base of foundation models:</a:t>
            </a:r>
            <a:endParaRPr sz="1500">
              <a:solidFill>
                <a:schemeClr val="dk2"/>
              </a:solidFill>
              <a:latin typeface="Roboto"/>
              <a:ea typeface="Roboto"/>
              <a:cs typeface="Roboto"/>
              <a:sym typeface="Roboto"/>
            </a:endParaRPr>
          </a:p>
        </p:txBody>
      </p:sp>
      <p:sp>
        <p:nvSpPr>
          <p:cNvPr id="176" name="Google Shape;17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177" name="Google Shape;177;p25"/>
          <p:cNvPicPr preferRelativeResize="0"/>
          <p:nvPr/>
        </p:nvPicPr>
        <p:blipFill>
          <a:blip r:embed="rId3">
            <a:alphaModFix/>
          </a:blip>
          <a:stretch>
            <a:fillRect/>
          </a:stretch>
        </p:blipFill>
        <p:spPr>
          <a:xfrm>
            <a:off x="4272950" y="2026588"/>
            <a:ext cx="4646950" cy="1526675"/>
          </a:xfrm>
          <a:prstGeom prst="rect">
            <a:avLst/>
          </a:prstGeom>
          <a:noFill/>
          <a:ln>
            <a:noFill/>
          </a:ln>
        </p:spPr>
      </p:pic>
      <p:sp>
        <p:nvSpPr>
          <p:cNvPr id="178" name="Google Shape;178;p25"/>
          <p:cNvSpPr txBox="1"/>
          <p:nvPr/>
        </p:nvSpPr>
        <p:spPr>
          <a:xfrm>
            <a:off x="4494475" y="3596500"/>
            <a:ext cx="42039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solidFill>
                  <a:schemeClr val="dk2"/>
                </a:solidFill>
                <a:latin typeface="Roboto"/>
                <a:ea typeface="Roboto"/>
                <a:cs typeface="Roboto"/>
                <a:sym typeface="Roboto"/>
              </a:rPr>
              <a:t>Average of 4 fold cross validation computed on the model that achieved the best validation accuracy for each fold</a:t>
            </a:r>
            <a:endParaRPr sz="13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Results - </a:t>
            </a:r>
            <a:r>
              <a:rPr lang="it"/>
              <a:t>Confusion matrix</a:t>
            </a:r>
            <a:endParaRPr/>
          </a:p>
        </p:txBody>
      </p:sp>
      <p:pic>
        <p:nvPicPr>
          <p:cNvPr id="184" name="Google Shape;184;p26"/>
          <p:cNvPicPr preferRelativeResize="0"/>
          <p:nvPr/>
        </p:nvPicPr>
        <p:blipFill>
          <a:blip r:embed="rId3">
            <a:alphaModFix/>
          </a:blip>
          <a:stretch>
            <a:fillRect/>
          </a:stretch>
        </p:blipFill>
        <p:spPr>
          <a:xfrm>
            <a:off x="2873588" y="273795"/>
            <a:ext cx="2003064" cy="1701731"/>
          </a:xfrm>
          <a:prstGeom prst="rect">
            <a:avLst/>
          </a:prstGeom>
          <a:noFill/>
          <a:ln>
            <a:noFill/>
          </a:ln>
        </p:spPr>
      </p:pic>
      <p:pic>
        <p:nvPicPr>
          <p:cNvPr id="185" name="Google Shape;185;p26"/>
          <p:cNvPicPr preferRelativeResize="0"/>
          <p:nvPr/>
        </p:nvPicPr>
        <p:blipFill>
          <a:blip r:embed="rId4">
            <a:alphaModFix/>
          </a:blip>
          <a:stretch>
            <a:fillRect/>
          </a:stretch>
        </p:blipFill>
        <p:spPr>
          <a:xfrm>
            <a:off x="311700" y="2334109"/>
            <a:ext cx="2003064" cy="1701731"/>
          </a:xfrm>
          <a:prstGeom prst="rect">
            <a:avLst/>
          </a:prstGeom>
          <a:noFill/>
          <a:ln>
            <a:noFill/>
          </a:ln>
        </p:spPr>
      </p:pic>
      <p:pic>
        <p:nvPicPr>
          <p:cNvPr id="186" name="Google Shape;186;p26"/>
          <p:cNvPicPr preferRelativeResize="0"/>
          <p:nvPr/>
        </p:nvPicPr>
        <p:blipFill>
          <a:blip r:embed="rId5">
            <a:alphaModFix/>
          </a:blip>
          <a:stretch>
            <a:fillRect/>
          </a:stretch>
        </p:blipFill>
        <p:spPr>
          <a:xfrm>
            <a:off x="311699" y="273800"/>
            <a:ext cx="2003064" cy="1701731"/>
          </a:xfrm>
          <a:prstGeom prst="rect">
            <a:avLst/>
          </a:prstGeom>
          <a:noFill/>
          <a:ln>
            <a:noFill/>
          </a:ln>
        </p:spPr>
      </p:pic>
      <p:pic>
        <p:nvPicPr>
          <p:cNvPr id="187" name="Google Shape;187;p26"/>
          <p:cNvPicPr preferRelativeResize="0"/>
          <p:nvPr/>
        </p:nvPicPr>
        <p:blipFill>
          <a:blip r:embed="rId6">
            <a:alphaModFix/>
          </a:blip>
          <a:stretch>
            <a:fillRect/>
          </a:stretch>
        </p:blipFill>
        <p:spPr>
          <a:xfrm>
            <a:off x="2873598" y="2279361"/>
            <a:ext cx="2003064" cy="1701740"/>
          </a:xfrm>
          <a:prstGeom prst="rect">
            <a:avLst/>
          </a:prstGeom>
          <a:noFill/>
          <a:ln>
            <a:noFill/>
          </a:ln>
        </p:spPr>
      </p:pic>
      <p:sp>
        <p:nvSpPr>
          <p:cNvPr id="188" name="Google Shape;188;p26"/>
          <p:cNvSpPr txBox="1"/>
          <p:nvPr/>
        </p:nvSpPr>
        <p:spPr>
          <a:xfrm>
            <a:off x="804138" y="1894450"/>
            <a:ext cx="1018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100">
                <a:solidFill>
                  <a:schemeClr val="dk2"/>
                </a:solidFill>
                <a:latin typeface="Roboto"/>
                <a:ea typeface="Roboto"/>
                <a:cs typeface="Roboto"/>
                <a:sym typeface="Roboto"/>
              </a:rPr>
              <a:t>a) </a:t>
            </a:r>
            <a:r>
              <a:rPr lang="it" sz="1100">
                <a:solidFill>
                  <a:schemeClr val="dk2"/>
                </a:solidFill>
                <a:latin typeface="Roboto"/>
                <a:ea typeface="Roboto"/>
                <a:cs typeface="Roboto"/>
                <a:sym typeface="Roboto"/>
              </a:rPr>
              <a:t>ResNet 50</a:t>
            </a:r>
            <a:endParaRPr sz="1100">
              <a:solidFill>
                <a:schemeClr val="dk2"/>
              </a:solidFill>
              <a:latin typeface="Roboto"/>
              <a:ea typeface="Roboto"/>
              <a:cs typeface="Roboto"/>
              <a:sym typeface="Roboto"/>
            </a:endParaRPr>
          </a:p>
        </p:txBody>
      </p:sp>
      <p:sp>
        <p:nvSpPr>
          <p:cNvPr id="189" name="Google Shape;189;p26"/>
          <p:cNvSpPr txBox="1"/>
          <p:nvPr/>
        </p:nvSpPr>
        <p:spPr>
          <a:xfrm>
            <a:off x="3228925" y="1894450"/>
            <a:ext cx="12924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100">
                <a:solidFill>
                  <a:schemeClr val="dk2"/>
                </a:solidFill>
                <a:latin typeface="Roboto"/>
                <a:ea typeface="Roboto"/>
                <a:cs typeface="Roboto"/>
                <a:sym typeface="Roboto"/>
              </a:rPr>
              <a:t>b) </a:t>
            </a:r>
            <a:r>
              <a:rPr lang="it" sz="1100">
                <a:solidFill>
                  <a:schemeClr val="dk2"/>
                </a:solidFill>
                <a:latin typeface="Roboto"/>
                <a:ea typeface="Roboto"/>
                <a:cs typeface="Roboto"/>
                <a:sym typeface="Roboto"/>
              </a:rPr>
              <a:t>ResNet 50 (M)</a:t>
            </a:r>
            <a:endParaRPr sz="1100">
              <a:solidFill>
                <a:schemeClr val="dk2"/>
              </a:solidFill>
              <a:latin typeface="Roboto"/>
              <a:ea typeface="Roboto"/>
              <a:cs typeface="Roboto"/>
              <a:sym typeface="Roboto"/>
            </a:endParaRPr>
          </a:p>
        </p:txBody>
      </p:sp>
      <p:sp>
        <p:nvSpPr>
          <p:cNvPr id="190" name="Google Shape;190;p26"/>
          <p:cNvSpPr txBox="1"/>
          <p:nvPr/>
        </p:nvSpPr>
        <p:spPr>
          <a:xfrm>
            <a:off x="771300" y="4035850"/>
            <a:ext cx="1018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100">
                <a:solidFill>
                  <a:schemeClr val="dk2"/>
                </a:solidFill>
                <a:latin typeface="Roboto"/>
                <a:ea typeface="Roboto"/>
                <a:cs typeface="Roboto"/>
                <a:sym typeface="Roboto"/>
              </a:rPr>
              <a:t>c) KimiaNet</a:t>
            </a:r>
            <a:endParaRPr sz="1100">
              <a:solidFill>
                <a:schemeClr val="dk2"/>
              </a:solidFill>
              <a:latin typeface="Roboto"/>
              <a:ea typeface="Roboto"/>
              <a:cs typeface="Roboto"/>
              <a:sym typeface="Roboto"/>
            </a:endParaRPr>
          </a:p>
        </p:txBody>
      </p:sp>
      <p:sp>
        <p:nvSpPr>
          <p:cNvPr id="191" name="Google Shape;191;p26"/>
          <p:cNvSpPr txBox="1"/>
          <p:nvPr/>
        </p:nvSpPr>
        <p:spPr>
          <a:xfrm>
            <a:off x="3466375" y="3981100"/>
            <a:ext cx="8175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100">
                <a:solidFill>
                  <a:schemeClr val="dk2"/>
                </a:solidFill>
                <a:latin typeface="Roboto"/>
                <a:ea typeface="Roboto"/>
                <a:cs typeface="Roboto"/>
                <a:sym typeface="Roboto"/>
              </a:rPr>
              <a:t>d) UNI</a:t>
            </a:r>
            <a:endParaRPr sz="1100">
              <a:solidFill>
                <a:schemeClr val="dk2"/>
              </a:solidFill>
              <a:latin typeface="Roboto"/>
              <a:ea typeface="Roboto"/>
              <a:cs typeface="Roboto"/>
              <a:sym typeface="Roboto"/>
            </a:endParaRPr>
          </a:p>
        </p:txBody>
      </p:sp>
      <p:sp>
        <p:nvSpPr>
          <p:cNvPr id="192" name="Google Shape;19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93" name="Google Shape;193;p26"/>
          <p:cNvSpPr txBox="1"/>
          <p:nvPr/>
        </p:nvSpPr>
        <p:spPr>
          <a:xfrm>
            <a:off x="5107375" y="273800"/>
            <a:ext cx="3870300" cy="4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chemeClr val="dk2"/>
                </a:solidFill>
                <a:latin typeface="Roboto"/>
                <a:ea typeface="Roboto"/>
                <a:cs typeface="Roboto"/>
                <a:sym typeface="Roboto"/>
              </a:rPr>
              <a:t>a) Resnet 50:</a:t>
            </a:r>
            <a:endParaRPr b="1" sz="1500">
              <a:solidFill>
                <a:schemeClr val="dk2"/>
              </a:solidFill>
              <a:latin typeface="Roboto"/>
              <a:ea typeface="Roboto"/>
              <a:cs typeface="Roboto"/>
              <a:sym typeface="Roboto"/>
            </a:endParaRPr>
          </a:p>
          <a:p>
            <a:pPr indent="0" lvl="0" marL="0" rtl="0" algn="l">
              <a:spcBef>
                <a:spcPts val="0"/>
              </a:spcBef>
              <a:spcAft>
                <a:spcPts val="0"/>
              </a:spcAft>
              <a:buNone/>
            </a:pPr>
            <a:br>
              <a:rPr lang="it" sz="5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Struggles to classify the data correctly, but is to be expected.</a:t>
            </a:r>
            <a:endParaRPr sz="1300">
              <a:solidFill>
                <a:schemeClr val="dk2"/>
              </a:solidFill>
              <a:latin typeface="Roboto"/>
              <a:ea typeface="Roboto"/>
              <a:cs typeface="Roboto"/>
              <a:sym typeface="Roboto"/>
            </a:endParaRPr>
          </a:p>
          <a:p>
            <a:pPr indent="0" lvl="0" marL="0" rtl="0" algn="l">
              <a:spcBef>
                <a:spcPts val="0"/>
              </a:spcBef>
              <a:spcAft>
                <a:spcPts val="0"/>
              </a:spcAft>
              <a:buNone/>
            </a:pPr>
            <a:br>
              <a:rPr lang="it" sz="1300">
                <a:solidFill>
                  <a:schemeClr val="dk2"/>
                </a:solidFill>
                <a:latin typeface="Roboto"/>
                <a:ea typeface="Roboto"/>
                <a:cs typeface="Roboto"/>
                <a:sym typeface="Roboto"/>
              </a:rPr>
            </a:br>
            <a:r>
              <a:rPr b="1" lang="it" sz="1500">
                <a:solidFill>
                  <a:schemeClr val="dk2"/>
                </a:solidFill>
                <a:latin typeface="Roboto"/>
                <a:ea typeface="Roboto"/>
                <a:cs typeface="Roboto"/>
                <a:sym typeface="Roboto"/>
              </a:rPr>
              <a:t>b) Resnet 50 (M):</a:t>
            </a:r>
            <a:endParaRPr b="1" sz="1500">
              <a:solidFill>
                <a:schemeClr val="dk2"/>
              </a:solidFill>
              <a:latin typeface="Roboto"/>
              <a:ea typeface="Roboto"/>
              <a:cs typeface="Roboto"/>
              <a:sym typeface="Roboto"/>
            </a:endParaRPr>
          </a:p>
          <a:p>
            <a:pPr indent="0" lvl="0" marL="0" rtl="0" algn="l">
              <a:spcBef>
                <a:spcPts val="0"/>
              </a:spcBef>
              <a:spcAft>
                <a:spcPts val="0"/>
              </a:spcAft>
              <a:buNone/>
            </a:pPr>
            <a:br>
              <a:rPr lang="it" sz="5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Worst performances than simply using ResNet 50 without manual features.</a:t>
            </a:r>
            <a:endParaRPr b="1" sz="15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b="1" lang="it" sz="1500">
                <a:solidFill>
                  <a:schemeClr val="dk2"/>
                </a:solidFill>
                <a:latin typeface="Roboto"/>
                <a:ea typeface="Roboto"/>
                <a:cs typeface="Roboto"/>
                <a:sym typeface="Roboto"/>
              </a:rPr>
              <a:t>c) KimiaNet:</a:t>
            </a:r>
            <a:endParaRPr b="1" sz="1500">
              <a:solidFill>
                <a:schemeClr val="dk2"/>
              </a:solidFill>
              <a:latin typeface="Roboto"/>
              <a:ea typeface="Roboto"/>
              <a:cs typeface="Roboto"/>
              <a:sym typeface="Roboto"/>
            </a:endParaRPr>
          </a:p>
          <a:p>
            <a:pPr indent="0" lvl="0" marL="0" rtl="0" algn="l">
              <a:spcBef>
                <a:spcPts val="0"/>
              </a:spcBef>
              <a:spcAft>
                <a:spcPts val="0"/>
              </a:spcAft>
              <a:buNone/>
            </a:pPr>
            <a:br>
              <a:rPr lang="it" sz="5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The best performing it is evident that it is able to classify the data the best, it is the only one that manages to correctly classify a sarcomatoid sample.</a:t>
            </a:r>
            <a:endParaRPr b="1" sz="15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b="1" lang="it" sz="1500">
                <a:solidFill>
                  <a:schemeClr val="dk2"/>
                </a:solidFill>
                <a:latin typeface="Roboto"/>
                <a:ea typeface="Roboto"/>
                <a:cs typeface="Roboto"/>
                <a:sym typeface="Roboto"/>
              </a:rPr>
              <a:t>d) UNI:</a:t>
            </a:r>
            <a:br>
              <a:rPr lang="it" sz="1300">
                <a:solidFill>
                  <a:schemeClr val="dk2"/>
                </a:solidFill>
                <a:latin typeface="Roboto"/>
                <a:ea typeface="Roboto"/>
                <a:cs typeface="Roboto"/>
                <a:sym typeface="Roboto"/>
              </a:rPr>
            </a:br>
            <a:endParaRPr sz="500">
              <a:solidFill>
                <a:schemeClr val="dk2"/>
              </a:solidFill>
              <a:latin typeface="Roboto"/>
              <a:ea typeface="Roboto"/>
              <a:cs typeface="Roboto"/>
              <a:sym typeface="Roboto"/>
            </a:endParaRPr>
          </a:p>
          <a:p>
            <a:pPr indent="0" lvl="0" marL="0" rtl="0" algn="l">
              <a:spcBef>
                <a:spcPts val="0"/>
              </a:spcBef>
              <a:spcAft>
                <a:spcPts val="0"/>
              </a:spcAft>
              <a:buNone/>
            </a:pPr>
            <a:r>
              <a:rPr lang="it" sz="1300">
                <a:solidFill>
                  <a:schemeClr val="dk2"/>
                </a:solidFill>
                <a:latin typeface="Roboto"/>
                <a:ea typeface="Roboto"/>
                <a:cs typeface="Roboto"/>
                <a:sym typeface="Roboto"/>
              </a:rPr>
              <a:t>Not the best feature extractor despite being trained on the largest dataset.</a:t>
            </a:r>
            <a:endParaRPr sz="13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PCA visualization</a:t>
            </a:r>
            <a:endParaRPr/>
          </a:p>
        </p:txBody>
      </p:sp>
      <p:pic>
        <p:nvPicPr>
          <p:cNvPr id="199" name="Google Shape;199;p27"/>
          <p:cNvPicPr preferRelativeResize="0"/>
          <p:nvPr/>
        </p:nvPicPr>
        <p:blipFill>
          <a:blip r:embed="rId3">
            <a:alphaModFix/>
          </a:blip>
          <a:stretch>
            <a:fillRect/>
          </a:stretch>
        </p:blipFill>
        <p:spPr>
          <a:xfrm>
            <a:off x="308825" y="3194000"/>
            <a:ext cx="4363489" cy="1612876"/>
          </a:xfrm>
          <a:prstGeom prst="rect">
            <a:avLst/>
          </a:prstGeom>
          <a:noFill/>
          <a:ln>
            <a:noFill/>
          </a:ln>
        </p:spPr>
      </p:pic>
      <p:pic>
        <p:nvPicPr>
          <p:cNvPr id="200" name="Google Shape;200;p27"/>
          <p:cNvPicPr preferRelativeResize="0"/>
          <p:nvPr/>
        </p:nvPicPr>
        <p:blipFill>
          <a:blip r:embed="rId4">
            <a:alphaModFix/>
          </a:blip>
          <a:stretch>
            <a:fillRect/>
          </a:stretch>
        </p:blipFill>
        <p:spPr>
          <a:xfrm>
            <a:off x="311725" y="1410325"/>
            <a:ext cx="4357699" cy="1612874"/>
          </a:xfrm>
          <a:prstGeom prst="rect">
            <a:avLst/>
          </a:prstGeom>
          <a:noFill/>
          <a:ln>
            <a:noFill/>
          </a:ln>
        </p:spPr>
      </p:pic>
      <p:sp>
        <p:nvSpPr>
          <p:cNvPr id="201" name="Google Shape;20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202" name="Google Shape;202;p27"/>
          <p:cNvSpPr txBox="1"/>
          <p:nvPr/>
        </p:nvSpPr>
        <p:spPr>
          <a:xfrm>
            <a:off x="5036200" y="1527275"/>
            <a:ext cx="3771600" cy="3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500">
                <a:solidFill>
                  <a:schemeClr val="dk2"/>
                </a:solidFill>
                <a:latin typeface="Roboto"/>
                <a:ea typeface="Roboto"/>
                <a:cs typeface="Roboto"/>
                <a:sym typeface="Roboto"/>
              </a:rPr>
              <a:t>Resnet 50 (M):</a:t>
            </a:r>
            <a:br>
              <a:rPr lang="it" sz="13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From the PCA visualization it is possible to see that internally the features are not well separated leading to confusion when making the prediction.</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b="1" lang="it" sz="1500">
                <a:solidFill>
                  <a:schemeClr val="dk2"/>
                </a:solidFill>
                <a:latin typeface="Roboto"/>
                <a:ea typeface="Roboto"/>
                <a:cs typeface="Roboto"/>
                <a:sym typeface="Roboto"/>
              </a:rPr>
              <a:t>KimiaNet:</a:t>
            </a:r>
            <a:br>
              <a:rPr lang="it" sz="13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On the other end it performs much better since we are able to clearly separate the two main classes, it still struggles with sarcomatoid but that is understandable given the number of WSIs.</a:t>
            </a:r>
            <a:endParaRPr sz="13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Shallow classifiers benchmark</a:t>
            </a:r>
            <a:endParaRPr/>
          </a:p>
        </p:txBody>
      </p:sp>
      <p:sp>
        <p:nvSpPr>
          <p:cNvPr id="208" name="Google Shape;20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09" name="Google Shape;209;p28"/>
          <p:cNvPicPr preferRelativeResize="0"/>
          <p:nvPr/>
        </p:nvPicPr>
        <p:blipFill>
          <a:blip r:embed="rId3">
            <a:alphaModFix/>
          </a:blip>
          <a:stretch>
            <a:fillRect/>
          </a:stretch>
        </p:blipFill>
        <p:spPr>
          <a:xfrm>
            <a:off x="311725" y="3211838"/>
            <a:ext cx="5033374" cy="1814587"/>
          </a:xfrm>
          <a:prstGeom prst="rect">
            <a:avLst/>
          </a:prstGeom>
          <a:noFill/>
          <a:ln>
            <a:noFill/>
          </a:ln>
        </p:spPr>
      </p:pic>
      <p:sp>
        <p:nvSpPr>
          <p:cNvPr id="210" name="Google Shape;210;p28"/>
          <p:cNvSpPr txBox="1"/>
          <p:nvPr/>
        </p:nvSpPr>
        <p:spPr>
          <a:xfrm>
            <a:off x="5731425" y="1582025"/>
            <a:ext cx="31011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chemeClr val="dk2"/>
                </a:solidFill>
                <a:latin typeface="Roboto"/>
                <a:ea typeface="Roboto"/>
                <a:cs typeface="Roboto"/>
                <a:sym typeface="Roboto"/>
              </a:rPr>
              <a:t>Resnet 50:</a:t>
            </a:r>
            <a:br>
              <a:rPr lang="it" sz="13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Okay performance across different shallow classifiers, this is what we expect from a feature extractor that has not been trained on </a:t>
            </a:r>
            <a:r>
              <a:rPr lang="it" sz="1300">
                <a:solidFill>
                  <a:schemeClr val="dk2"/>
                </a:solidFill>
                <a:latin typeface="Roboto"/>
                <a:ea typeface="Roboto"/>
                <a:cs typeface="Roboto"/>
                <a:sym typeface="Roboto"/>
              </a:rPr>
              <a:t>histopathological</a:t>
            </a:r>
            <a:r>
              <a:rPr lang="it" sz="1300">
                <a:solidFill>
                  <a:schemeClr val="dk2"/>
                </a:solidFill>
                <a:latin typeface="Roboto"/>
                <a:ea typeface="Roboto"/>
                <a:cs typeface="Roboto"/>
                <a:sym typeface="Roboto"/>
              </a:rPr>
              <a:t> data.</a:t>
            </a:r>
            <a:br>
              <a:rPr lang="it" sz="1300">
                <a:solidFill>
                  <a:schemeClr val="dk2"/>
                </a:solidFill>
                <a:latin typeface="Roboto"/>
                <a:ea typeface="Roboto"/>
                <a:cs typeface="Roboto"/>
                <a:sym typeface="Roboto"/>
              </a:rPr>
            </a:b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br>
              <a:rPr lang="it" sz="1300">
                <a:solidFill>
                  <a:schemeClr val="dk2"/>
                </a:solidFill>
                <a:latin typeface="Roboto"/>
                <a:ea typeface="Roboto"/>
                <a:cs typeface="Roboto"/>
                <a:sym typeface="Roboto"/>
              </a:rPr>
            </a:br>
            <a:r>
              <a:rPr b="1" lang="it" sz="1500">
                <a:solidFill>
                  <a:schemeClr val="dk2"/>
                </a:solidFill>
                <a:latin typeface="Roboto"/>
                <a:ea typeface="Roboto"/>
                <a:cs typeface="Roboto"/>
                <a:sym typeface="Roboto"/>
              </a:rPr>
              <a:t>Resnet 50 (M):</a:t>
            </a:r>
            <a:br>
              <a:rPr lang="it" sz="13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The manually extracted features do not help in the classification process, for Random Forest the accuracy is on part with a random prediction.</a:t>
            </a:r>
            <a:endParaRPr sz="1300">
              <a:solidFill>
                <a:schemeClr val="dk2"/>
              </a:solidFill>
              <a:latin typeface="Roboto"/>
              <a:ea typeface="Roboto"/>
              <a:cs typeface="Roboto"/>
              <a:sym typeface="Roboto"/>
            </a:endParaRPr>
          </a:p>
        </p:txBody>
      </p:sp>
      <p:pic>
        <p:nvPicPr>
          <p:cNvPr id="211" name="Google Shape;211;p28"/>
          <p:cNvPicPr preferRelativeResize="0"/>
          <p:nvPr/>
        </p:nvPicPr>
        <p:blipFill>
          <a:blip r:embed="rId4">
            <a:alphaModFix/>
          </a:blip>
          <a:stretch>
            <a:fillRect/>
          </a:stretch>
        </p:blipFill>
        <p:spPr>
          <a:xfrm>
            <a:off x="311725" y="1397272"/>
            <a:ext cx="5033374" cy="18145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lnSpc>
                <a:spcPct val="80000"/>
              </a:lnSpc>
              <a:spcBef>
                <a:spcPts val="0"/>
              </a:spcBef>
              <a:spcAft>
                <a:spcPts val="0"/>
              </a:spcAft>
              <a:buSzPts val="852"/>
              <a:buNone/>
            </a:pPr>
            <a:r>
              <a:rPr lang="it"/>
              <a:t>Shallow classifiers benchmark</a:t>
            </a:r>
            <a:endParaRPr/>
          </a:p>
        </p:txBody>
      </p:sp>
      <p:sp>
        <p:nvSpPr>
          <p:cNvPr id="217" name="Google Shape;21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18" name="Google Shape;218;p29"/>
          <p:cNvPicPr preferRelativeResize="0"/>
          <p:nvPr/>
        </p:nvPicPr>
        <p:blipFill>
          <a:blip r:embed="rId3">
            <a:alphaModFix/>
          </a:blip>
          <a:stretch>
            <a:fillRect/>
          </a:stretch>
        </p:blipFill>
        <p:spPr>
          <a:xfrm>
            <a:off x="311700" y="364029"/>
            <a:ext cx="5033374" cy="1815476"/>
          </a:xfrm>
          <a:prstGeom prst="rect">
            <a:avLst/>
          </a:prstGeom>
          <a:noFill/>
          <a:ln>
            <a:noFill/>
          </a:ln>
        </p:spPr>
      </p:pic>
      <p:sp>
        <p:nvSpPr>
          <p:cNvPr id="219" name="Google Shape;219;p29"/>
          <p:cNvSpPr txBox="1"/>
          <p:nvPr/>
        </p:nvSpPr>
        <p:spPr>
          <a:xfrm>
            <a:off x="5725950" y="547425"/>
            <a:ext cx="31368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chemeClr val="dk2"/>
                </a:solidFill>
                <a:latin typeface="Roboto"/>
                <a:ea typeface="Roboto"/>
                <a:cs typeface="Roboto"/>
                <a:sym typeface="Roboto"/>
              </a:rPr>
              <a:t>UNI:</a:t>
            </a:r>
            <a:br>
              <a:rPr lang="it" sz="13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The best performing on shallow models, indicating that CLAM was the problem. Probably it struggles to separate the richer features with this few images. </a:t>
            </a:r>
            <a:br>
              <a:rPr lang="it" sz="1300">
                <a:solidFill>
                  <a:schemeClr val="dk2"/>
                </a:solidFill>
                <a:latin typeface="Roboto"/>
                <a:ea typeface="Roboto"/>
                <a:cs typeface="Roboto"/>
                <a:sym typeface="Roboto"/>
              </a:rPr>
            </a:b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br>
              <a:rPr lang="it" sz="1300">
                <a:solidFill>
                  <a:schemeClr val="dk2"/>
                </a:solidFill>
                <a:latin typeface="Roboto"/>
                <a:ea typeface="Roboto"/>
                <a:cs typeface="Roboto"/>
                <a:sym typeface="Roboto"/>
              </a:rPr>
            </a:br>
            <a:r>
              <a:rPr b="1" lang="it" sz="1500">
                <a:solidFill>
                  <a:schemeClr val="dk2"/>
                </a:solidFill>
                <a:latin typeface="Roboto"/>
                <a:ea typeface="Roboto"/>
                <a:cs typeface="Roboto"/>
                <a:sym typeface="Roboto"/>
              </a:rPr>
              <a:t>KimiaNet</a:t>
            </a:r>
            <a:r>
              <a:rPr b="1" lang="it" sz="1500">
                <a:solidFill>
                  <a:schemeClr val="dk2"/>
                </a:solidFill>
                <a:latin typeface="Roboto"/>
                <a:ea typeface="Roboto"/>
                <a:cs typeface="Roboto"/>
                <a:sym typeface="Roboto"/>
              </a:rPr>
              <a:t>:</a:t>
            </a:r>
            <a:br>
              <a:rPr lang="it" sz="13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It performs okay, and it is better then ResNet 50, but worst than UNI, meaning that the features extracted by last are more informative overall.</a:t>
            </a:r>
            <a:endParaRPr sz="1300">
              <a:solidFill>
                <a:schemeClr val="dk2"/>
              </a:solidFill>
              <a:latin typeface="Roboto"/>
              <a:ea typeface="Roboto"/>
              <a:cs typeface="Roboto"/>
              <a:sym typeface="Roboto"/>
            </a:endParaRPr>
          </a:p>
        </p:txBody>
      </p:sp>
      <p:pic>
        <p:nvPicPr>
          <p:cNvPr id="220" name="Google Shape;220;p29"/>
          <p:cNvPicPr preferRelativeResize="0"/>
          <p:nvPr/>
        </p:nvPicPr>
        <p:blipFill>
          <a:blip r:embed="rId4">
            <a:alphaModFix/>
          </a:blip>
          <a:stretch>
            <a:fillRect/>
          </a:stretch>
        </p:blipFill>
        <p:spPr>
          <a:xfrm>
            <a:off x="311700" y="2253180"/>
            <a:ext cx="5033376" cy="18128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Advantages of CLAM model in real life diagnostics</a:t>
            </a:r>
            <a:endParaRPr/>
          </a:p>
        </p:txBody>
      </p:sp>
      <p:sp>
        <p:nvSpPr>
          <p:cNvPr id="226" name="Google Shape;22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27" name="Google Shape;227;p30"/>
          <p:cNvPicPr preferRelativeResize="0"/>
          <p:nvPr/>
        </p:nvPicPr>
        <p:blipFill>
          <a:blip r:embed="rId3">
            <a:alphaModFix/>
          </a:blip>
          <a:stretch>
            <a:fillRect/>
          </a:stretch>
        </p:blipFill>
        <p:spPr>
          <a:xfrm>
            <a:off x="311725" y="1391375"/>
            <a:ext cx="4445875" cy="3544974"/>
          </a:xfrm>
          <a:prstGeom prst="rect">
            <a:avLst/>
          </a:prstGeom>
          <a:noFill/>
          <a:ln>
            <a:noFill/>
          </a:ln>
        </p:spPr>
      </p:pic>
      <p:sp>
        <p:nvSpPr>
          <p:cNvPr id="228" name="Google Shape;228;p30"/>
          <p:cNvSpPr txBox="1"/>
          <p:nvPr/>
        </p:nvSpPr>
        <p:spPr>
          <a:xfrm>
            <a:off x="4845200" y="1987103"/>
            <a:ext cx="38148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500">
                <a:solidFill>
                  <a:schemeClr val="dk2"/>
                </a:solidFill>
                <a:latin typeface="Roboto"/>
                <a:ea typeface="Roboto"/>
                <a:cs typeface="Roboto"/>
                <a:sym typeface="Roboto"/>
              </a:rPr>
              <a:t>Heatmap generation</a:t>
            </a:r>
            <a:endParaRPr b="1" sz="1500">
              <a:solidFill>
                <a:schemeClr val="dk2"/>
              </a:solidFill>
              <a:latin typeface="Roboto"/>
              <a:ea typeface="Roboto"/>
              <a:cs typeface="Roboto"/>
              <a:sym typeface="Roboto"/>
            </a:endParaRPr>
          </a:p>
          <a:p>
            <a:pPr indent="0" lvl="0" marL="0" rtl="0" algn="l">
              <a:spcBef>
                <a:spcPts val="0"/>
              </a:spcBef>
              <a:spcAft>
                <a:spcPts val="0"/>
              </a:spcAft>
              <a:buNone/>
            </a:pPr>
            <a:r>
              <a:t/>
            </a:r>
            <a:endParaRPr b="1" sz="1500">
              <a:solidFill>
                <a:schemeClr val="dk2"/>
              </a:solidFill>
              <a:latin typeface="Roboto"/>
              <a:ea typeface="Roboto"/>
              <a:cs typeface="Roboto"/>
              <a:sym typeface="Roboto"/>
            </a:endParaRPr>
          </a:p>
          <a:p>
            <a:pPr indent="0" lvl="0" marL="0" rtl="0" algn="l">
              <a:spcBef>
                <a:spcPts val="0"/>
              </a:spcBef>
              <a:spcAft>
                <a:spcPts val="0"/>
              </a:spcAft>
              <a:buNone/>
            </a:pPr>
            <a:r>
              <a:rPr lang="it" sz="1300">
                <a:solidFill>
                  <a:schemeClr val="dk2"/>
                </a:solidFill>
                <a:latin typeface="Roboto"/>
                <a:ea typeface="Roboto"/>
                <a:cs typeface="Roboto"/>
                <a:sym typeface="Roboto"/>
              </a:rPr>
              <a:t>Because of the attention mechanism it is possible to generate a heatmap of the attention weights.</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it" sz="1300">
                <a:solidFill>
                  <a:schemeClr val="dk2"/>
                </a:solidFill>
                <a:latin typeface="Roboto"/>
                <a:ea typeface="Roboto"/>
                <a:cs typeface="Roboto"/>
                <a:sym typeface="Roboto"/>
              </a:rPr>
              <a:t>In this way in a real world scenario the pathologist could analyze what areas are important for the classification.</a:t>
            </a:r>
            <a:endParaRPr sz="13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Conclusions</a:t>
            </a:r>
            <a:endParaRPr/>
          </a:p>
        </p:txBody>
      </p:sp>
      <p:sp>
        <p:nvSpPr>
          <p:cNvPr id="234" name="Google Shape;234;p31"/>
          <p:cNvSpPr txBox="1"/>
          <p:nvPr>
            <p:ph idx="1" type="body"/>
          </p:nvPr>
        </p:nvSpPr>
        <p:spPr>
          <a:xfrm>
            <a:off x="311700" y="1505700"/>
            <a:ext cx="3999900" cy="338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1500"/>
              <a:t>Contribution of manually engineered features:</a:t>
            </a:r>
            <a:endParaRPr b="1" sz="1500"/>
          </a:p>
          <a:p>
            <a:pPr indent="0" lvl="0" marL="0" rtl="0" algn="l">
              <a:lnSpc>
                <a:spcPct val="100000"/>
              </a:lnSpc>
              <a:spcBef>
                <a:spcPts val="0"/>
              </a:spcBef>
              <a:spcAft>
                <a:spcPts val="0"/>
              </a:spcAft>
              <a:buNone/>
            </a:pPr>
            <a:r>
              <a:t/>
            </a:r>
            <a:endParaRPr b="1" sz="1000"/>
          </a:p>
          <a:p>
            <a:pPr indent="-311150" lvl="0" marL="457200" rtl="0" algn="l">
              <a:lnSpc>
                <a:spcPct val="100000"/>
              </a:lnSpc>
              <a:spcBef>
                <a:spcPts val="0"/>
              </a:spcBef>
              <a:spcAft>
                <a:spcPts val="0"/>
              </a:spcAft>
              <a:buSzPts val="1300"/>
              <a:buChar char="●"/>
            </a:pPr>
            <a:r>
              <a:rPr lang="it"/>
              <a:t>The features extracted were not informative</a:t>
            </a:r>
            <a:endParaRPr/>
          </a:p>
          <a:p>
            <a:pPr indent="-311150" lvl="0" marL="457200" rtl="0" algn="l">
              <a:lnSpc>
                <a:spcPct val="100000"/>
              </a:lnSpc>
              <a:spcBef>
                <a:spcPts val="0"/>
              </a:spcBef>
              <a:spcAft>
                <a:spcPts val="0"/>
              </a:spcAft>
              <a:buSzPts val="1300"/>
              <a:buChar char="●"/>
            </a:pPr>
            <a:r>
              <a:rPr lang="it"/>
              <a:t>Lead to lower performances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it" sz="1500"/>
              <a:t>Causes:</a:t>
            </a:r>
            <a:endParaRPr b="1" sz="1500"/>
          </a:p>
          <a:p>
            <a:pPr indent="0" lvl="0" marL="0" rtl="0" algn="l">
              <a:lnSpc>
                <a:spcPct val="100000"/>
              </a:lnSpc>
              <a:spcBef>
                <a:spcPts val="0"/>
              </a:spcBef>
              <a:spcAft>
                <a:spcPts val="0"/>
              </a:spcAft>
              <a:buNone/>
            </a:pPr>
            <a:r>
              <a:t/>
            </a:r>
            <a:endParaRPr b="1" sz="1000"/>
          </a:p>
          <a:p>
            <a:pPr indent="-311150" lvl="0" marL="457200" rtl="0" algn="l">
              <a:lnSpc>
                <a:spcPct val="100000"/>
              </a:lnSpc>
              <a:spcBef>
                <a:spcPts val="0"/>
              </a:spcBef>
              <a:spcAft>
                <a:spcPts val="0"/>
              </a:spcAft>
              <a:buSzPts val="1300"/>
              <a:buAutoNum type="arabicParenR"/>
            </a:pPr>
            <a:r>
              <a:rPr lang="it"/>
              <a:t>TMA cores are smaller and easier to work with, requiring less computational power than standard WSI.</a:t>
            </a:r>
            <a:endParaRPr/>
          </a:p>
          <a:p>
            <a:pPr indent="0" lvl="0" marL="0" rtl="0" algn="l">
              <a:lnSpc>
                <a:spcPct val="100000"/>
              </a:lnSpc>
              <a:spcBef>
                <a:spcPts val="0"/>
              </a:spcBef>
              <a:spcAft>
                <a:spcPts val="0"/>
              </a:spcAft>
              <a:buNone/>
            </a:pPr>
            <a:r>
              <a:t/>
            </a:r>
            <a:endParaRPr sz="500"/>
          </a:p>
          <a:p>
            <a:pPr indent="-311150" lvl="0" marL="457200" rtl="0" algn="l">
              <a:lnSpc>
                <a:spcPct val="100000"/>
              </a:lnSpc>
              <a:spcBef>
                <a:spcPts val="0"/>
              </a:spcBef>
              <a:spcAft>
                <a:spcPts val="0"/>
              </a:spcAft>
              <a:buSzPts val="1300"/>
              <a:buAutoNum type="arabicParenR"/>
            </a:pPr>
            <a:r>
              <a:rPr lang="it"/>
              <a:t>Less manual features extracted in respect to the PINS paper</a:t>
            </a:r>
            <a:endParaRPr/>
          </a:p>
          <a:p>
            <a:pPr indent="0" lvl="0" marL="0" rtl="0" algn="l">
              <a:lnSpc>
                <a:spcPct val="100000"/>
              </a:lnSpc>
              <a:spcBef>
                <a:spcPts val="0"/>
              </a:spcBef>
              <a:spcAft>
                <a:spcPts val="0"/>
              </a:spcAft>
              <a:buNone/>
            </a:pPr>
            <a:r>
              <a:t/>
            </a:r>
            <a:endParaRPr sz="500"/>
          </a:p>
          <a:p>
            <a:pPr indent="-311150" lvl="0" marL="457200" rtl="0" algn="l">
              <a:lnSpc>
                <a:spcPct val="100000"/>
              </a:lnSpc>
              <a:spcBef>
                <a:spcPts val="0"/>
              </a:spcBef>
              <a:spcAft>
                <a:spcPts val="0"/>
              </a:spcAft>
              <a:buSzPts val="1300"/>
              <a:buAutoNum type="arabicParenR"/>
            </a:pPr>
            <a:r>
              <a:rPr lang="it"/>
              <a:t>Extremely similar pathologies, difficult to separate with traditional methods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1200"/>
              </a:spcAft>
              <a:buNone/>
            </a:pPr>
            <a:r>
              <a:t/>
            </a:r>
            <a:endParaRPr/>
          </a:p>
        </p:txBody>
      </p:sp>
      <p:sp>
        <p:nvSpPr>
          <p:cNvPr id="235" name="Google Shape;235;p31"/>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1500"/>
              <a:t>How manually engineered features compares with current state of the art base of foundation models:</a:t>
            </a:r>
            <a:endParaRPr b="1" sz="1500"/>
          </a:p>
          <a:p>
            <a:pPr indent="0" lvl="0" marL="0" rtl="0" algn="l">
              <a:lnSpc>
                <a:spcPct val="100000"/>
              </a:lnSpc>
              <a:spcBef>
                <a:spcPts val="0"/>
              </a:spcBef>
              <a:spcAft>
                <a:spcPts val="0"/>
              </a:spcAft>
              <a:buNone/>
            </a:pPr>
            <a:r>
              <a:t/>
            </a:r>
            <a:endParaRPr sz="1000"/>
          </a:p>
          <a:p>
            <a:pPr indent="-311150" lvl="0" marL="457200" rtl="0" algn="l">
              <a:lnSpc>
                <a:spcPct val="100000"/>
              </a:lnSpc>
              <a:spcBef>
                <a:spcPts val="0"/>
              </a:spcBef>
              <a:spcAft>
                <a:spcPts val="0"/>
              </a:spcAft>
              <a:buSzPts val="1300"/>
              <a:buChar char="●"/>
            </a:pPr>
            <a:r>
              <a:rPr lang="it"/>
              <a:t>Manually extracting features was computationally expensive</a:t>
            </a:r>
            <a:endParaRPr/>
          </a:p>
          <a:p>
            <a:pPr indent="0" lvl="0" marL="0" rtl="0" algn="l">
              <a:lnSpc>
                <a:spcPct val="100000"/>
              </a:lnSpc>
              <a:spcBef>
                <a:spcPts val="0"/>
              </a:spcBef>
              <a:spcAft>
                <a:spcPts val="0"/>
              </a:spcAft>
              <a:buNone/>
            </a:pPr>
            <a:r>
              <a:t/>
            </a:r>
            <a:endParaRPr sz="500"/>
          </a:p>
          <a:p>
            <a:pPr indent="-311150" lvl="0" marL="457200" rtl="0" algn="l">
              <a:lnSpc>
                <a:spcPct val="100000"/>
              </a:lnSpc>
              <a:spcBef>
                <a:spcPts val="0"/>
              </a:spcBef>
              <a:spcAft>
                <a:spcPts val="0"/>
              </a:spcAft>
              <a:buSzPts val="1300"/>
              <a:buChar char="●"/>
            </a:pPr>
            <a:r>
              <a:rPr lang="it"/>
              <a:t>Less straightforward than using a base of foundation model</a:t>
            </a:r>
            <a:endParaRPr/>
          </a:p>
          <a:p>
            <a:pPr indent="0" lvl="0" marL="0" rtl="0" algn="l">
              <a:lnSpc>
                <a:spcPct val="100000"/>
              </a:lnSpc>
              <a:spcBef>
                <a:spcPts val="0"/>
              </a:spcBef>
              <a:spcAft>
                <a:spcPts val="0"/>
              </a:spcAft>
              <a:buNone/>
            </a:pPr>
            <a:r>
              <a:t/>
            </a:r>
            <a:endParaRPr sz="500"/>
          </a:p>
          <a:p>
            <a:pPr indent="-311150" lvl="0" marL="457200" rtl="0" algn="l">
              <a:lnSpc>
                <a:spcPct val="100000"/>
              </a:lnSpc>
              <a:spcBef>
                <a:spcPts val="0"/>
              </a:spcBef>
              <a:spcAft>
                <a:spcPts val="0"/>
              </a:spcAft>
              <a:buSzPts val="1300"/>
              <a:buChar char="●"/>
            </a:pPr>
            <a:r>
              <a:rPr lang="it"/>
              <a:t>Lower performances</a:t>
            </a:r>
            <a:endParaRPr/>
          </a:p>
          <a:p>
            <a:pPr indent="0" lvl="0" marL="0" rtl="0" algn="l">
              <a:lnSpc>
                <a:spcPct val="100000"/>
              </a:lnSpc>
              <a:spcBef>
                <a:spcPts val="0"/>
              </a:spcBef>
              <a:spcAft>
                <a:spcPts val="0"/>
              </a:spcAft>
              <a:buNone/>
            </a:pPr>
            <a:r>
              <a:t/>
            </a:r>
            <a:endParaRPr sz="500"/>
          </a:p>
          <a:p>
            <a:pPr indent="-311150" lvl="0" marL="457200" rtl="0" algn="l">
              <a:lnSpc>
                <a:spcPct val="100000"/>
              </a:lnSpc>
              <a:spcBef>
                <a:spcPts val="0"/>
              </a:spcBef>
              <a:spcAft>
                <a:spcPts val="0"/>
              </a:spcAft>
              <a:buSzPts val="1300"/>
              <a:buChar char="●"/>
            </a:pPr>
            <a:r>
              <a:rPr lang="it"/>
              <a:t>Challenging to understand what features are useful and what are not</a:t>
            </a:r>
            <a:endParaRPr/>
          </a:p>
          <a:p>
            <a:pPr indent="0" lvl="0" marL="0" rtl="0" algn="l">
              <a:lnSpc>
                <a:spcPct val="100000"/>
              </a:lnSpc>
              <a:spcBef>
                <a:spcPts val="0"/>
              </a:spcBef>
              <a:spcAft>
                <a:spcPts val="0"/>
              </a:spcAft>
              <a:buNone/>
            </a:pPr>
            <a:r>
              <a:t/>
            </a:r>
            <a:endParaRPr/>
          </a:p>
          <a:p>
            <a:pPr indent="0" lvl="0" marL="0" rtl="0" algn="l">
              <a:spcBef>
                <a:spcPts val="0"/>
              </a:spcBef>
              <a:spcAft>
                <a:spcPts val="1200"/>
              </a:spcAft>
              <a:buNone/>
            </a:pPr>
            <a:r>
              <a:t/>
            </a:r>
            <a:endParaRPr/>
          </a:p>
        </p:txBody>
      </p:sp>
      <p:sp>
        <p:nvSpPr>
          <p:cNvPr id="236" name="Google Shape;23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Cancer overview</a:t>
            </a:r>
            <a:endParaRPr/>
          </a:p>
        </p:txBody>
      </p:sp>
      <p:sp>
        <p:nvSpPr>
          <p:cNvPr id="72" name="Google Shape;72;p14"/>
          <p:cNvSpPr txBox="1"/>
          <p:nvPr>
            <p:ph type="title"/>
          </p:nvPr>
        </p:nvSpPr>
        <p:spPr>
          <a:xfrm>
            <a:off x="404200" y="1378532"/>
            <a:ext cx="8047200" cy="62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1" lang="it" sz="1500">
                <a:solidFill>
                  <a:schemeClr val="dk2"/>
                </a:solidFill>
                <a:latin typeface="Roboto"/>
                <a:ea typeface="Roboto"/>
                <a:cs typeface="Roboto"/>
                <a:sym typeface="Roboto"/>
              </a:rPr>
              <a:t>Malignant pleural mesothelioma (MPM)</a:t>
            </a:r>
            <a:r>
              <a:rPr lang="it" sz="1300">
                <a:solidFill>
                  <a:srgbClr val="000000"/>
                </a:solidFill>
                <a:latin typeface="Roboto"/>
                <a:ea typeface="Roboto"/>
                <a:cs typeface="Roboto"/>
                <a:sym typeface="Roboto"/>
              </a:rPr>
              <a:t> </a:t>
            </a:r>
            <a:r>
              <a:rPr lang="it" sz="1300">
                <a:solidFill>
                  <a:schemeClr val="dk2"/>
                </a:solidFill>
                <a:latin typeface="Roboto"/>
                <a:ea typeface="Roboto"/>
                <a:cs typeface="Roboto"/>
                <a:sym typeface="Roboto"/>
              </a:rPr>
              <a:t>i</a:t>
            </a:r>
            <a:r>
              <a:rPr lang="it" sz="1300">
                <a:solidFill>
                  <a:schemeClr val="lt2"/>
                </a:solidFill>
                <a:latin typeface="Roboto"/>
                <a:ea typeface="Roboto"/>
                <a:cs typeface="Roboto"/>
                <a:sym typeface="Roboto"/>
              </a:rPr>
              <a:t>s a rare cancer originating from the mesothe</a:t>
            </a:r>
            <a:r>
              <a:rPr lang="it" sz="1300">
                <a:solidFill>
                  <a:schemeClr val="lt2"/>
                </a:solidFill>
                <a:latin typeface="Roboto"/>
                <a:ea typeface="Roboto"/>
                <a:cs typeface="Roboto"/>
                <a:sym typeface="Roboto"/>
              </a:rPr>
              <a:t>lial cells of the pleu</a:t>
            </a:r>
            <a:r>
              <a:rPr lang="it" sz="1300">
                <a:solidFill>
                  <a:schemeClr val="lt2"/>
                </a:solidFill>
                <a:latin typeface="Roboto"/>
                <a:ea typeface="Roboto"/>
                <a:cs typeface="Roboto"/>
                <a:sym typeface="Roboto"/>
              </a:rPr>
              <a:t>ra. It is strongly associated with asbestos exposure</a:t>
            </a:r>
            <a:endParaRPr sz="1300">
              <a:solidFill>
                <a:schemeClr val="lt2"/>
              </a:solidFill>
              <a:latin typeface="Roboto"/>
              <a:ea typeface="Roboto"/>
              <a:cs typeface="Roboto"/>
              <a:sym typeface="Roboto"/>
            </a:endParaRPr>
          </a:p>
          <a:p>
            <a:pPr indent="0" lvl="0" marL="0" rtl="0" algn="l">
              <a:spcBef>
                <a:spcPts val="0"/>
              </a:spcBef>
              <a:spcAft>
                <a:spcPts val="0"/>
              </a:spcAft>
              <a:buSzPts val="990"/>
              <a:buNone/>
            </a:pPr>
            <a:r>
              <a:t/>
            </a:r>
            <a:endParaRPr sz="1200">
              <a:solidFill>
                <a:srgbClr val="000000"/>
              </a:solidFill>
              <a:latin typeface="Roboto"/>
              <a:ea typeface="Roboto"/>
              <a:cs typeface="Roboto"/>
              <a:sym typeface="Roboto"/>
            </a:endParaRPr>
          </a:p>
        </p:txBody>
      </p:sp>
      <p:sp>
        <p:nvSpPr>
          <p:cNvPr id="73" name="Google Shape;73;p14"/>
          <p:cNvSpPr txBox="1"/>
          <p:nvPr>
            <p:ph type="title"/>
          </p:nvPr>
        </p:nvSpPr>
        <p:spPr>
          <a:xfrm>
            <a:off x="400725" y="1947001"/>
            <a:ext cx="6344700" cy="295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t" sz="1000">
                <a:solidFill>
                  <a:schemeClr val="dk2"/>
                </a:solidFill>
                <a:latin typeface="Roboto"/>
                <a:ea typeface="Roboto"/>
                <a:cs typeface="Roboto"/>
                <a:sym typeface="Roboto"/>
              </a:rPr>
              <a:t>Epithelioid subtype:  </a:t>
            </a:r>
            <a:endParaRPr sz="1000">
              <a:solidFill>
                <a:schemeClr val="dk2"/>
              </a:solidFill>
              <a:latin typeface="Roboto"/>
              <a:ea typeface="Roboto"/>
              <a:cs typeface="Roboto"/>
              <a:sym typeface="Roboto"/>
            </a:endParaRPr>
          </a:p>
          <a:p>
            <a:pPr indent="-273050" lvl="0" marL="457200" rtl="0" algn="l">
              <a:lnSpc>
                <a:spcPct val="150000"/>
              </a:lnSpc>
              <a:spcBef>
                <a:spcPts val="0"/>
              </a:spcBef>
              <a:spcAft>
                <a:spcPts val="0"/>
              </a:spcAft>
              <a:buClr>
                <a:srgbClr val="000000"/>
              </a:buClr>
              <a:buSzPts val="700"/>
              <a:buFont typeface="Roboto Light"/>
              <a:buChar char="●"/>
            </a:pPr>
            <a:r>
              <a:rPr lang="it" sz="1000">
                <a:solidFill>
                  <a:schemeClr val="dk2"/>
                </a:solidFill>
                <a:latin typeface="Roboto"/>
                <a:ea typeface="Roboto"/>
                <a:cs typeface="Roboto"/>
                <a:sym typeface="Roboto"/>
              </a:rPr>
              <a:t>accounting for approximately 60–80% of cases</a:t>
            </a:r>
            <a:endParaRPr sz="1000">
              <a:solidFill>
                <a:schemeClr val="dk2"/>
              </a:solidFill>
              <a:latin typeface="Roboto"/>
              <a:ea typeface="Roboto"/>
              <a:cs typeface="Roboto"/>
              <a:sym typeface="Roboto"/>
            </a:endParaRPr>
          </a:p>
          <a:p>
            <a:pPr indent="-273050" lvl="0" marL="457200" rtl="0" algn="l">
              <a:lnSpc>
                <a:spcPct val="150000"/>
              </a:lnSpc>
              <a:spcBef>
                <a:spcPts val="0"/>
              </a:spcBef>
              <a:spcAft>
                <a:spcPts val="0"/>
              </a:spcAft>
              <a:buClr>
                <a:srgbClr val="000000"/>
              </a:buClr>
              <a:buSzPts val="700"/>
              <a:buFont typeface="Roboto Light"/>
              <a:buChar char="●"/>
            </a:pPr>
            <a:r>
              <a:rPr lang="it" sz="1000">
                <a:solidFill>
                  <a:schemeClr val="dk2"/>
                </a:solidFill>
                <a:latin typeface="Roboto"/>
                <a:ea typeface="Roboto"/>
                <a:cs typeface="Roboto"/>
                <a:sym typeface="Roboto"/>
              </a:rPr>
              <a:t>composed of uniform epithelial-like cells and exhibits a tubulopapillary or solid growth pattern. </a:t>
            </a:r>
            <a:endParaRPr sz="1000">
              <a:solidFill>
                <a:schemeClr val="dk2"/>
              </a:solidFill>
              <a:latin typeface="Roboto"/>
              <a:ea typeface="Roboto"/>
              <a:cs typeface="Roboto"/>
              <a:sym typeface="Roboto"/>
            </a:endParaRPr>
          </a:p>
          <a:p>
            <a:pPr indent="-273050" lvl="0" marL="457200" rtl="0" algn="l">
              <a:lnSpc>
                <a:spcPct val="150000"/>
              </a:lnSpc>
              <a:spcBef>
                <a:spcPts val="0"/>
              </a:spcBef>
              <a:spcAft>
                <a:spcPts val="0"/>
              </a:spcAft>
              <a:buClr>
                <a:srgbClr val="000000"/>
              </a:buClr>
              <a:buSzPts val="700"/>
              <a:buFont typeface="Roboto Light"/>
              <a:buChar char="●"/>
            </a:pPr>
            <a:r>
              <a:rPr lang="it" sz="1000">
                <a:solidFill>
                  <a:schemeClr val="dk2"/>
                </a:solidFill>
                <a:latin typeface="Roboto"/>
                <a:ea typeface="Roboto"/>
                <a:cs typeface="Roboto"/>
                <a:sym typeface="Roboto"/>
              </a:rPr>
              <a:t>better prognosis and higher treatment responsiveness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it" sz="1000">
                <a:solidFill>
                  <a:schemeClr val="dk2"/>
                </a:solidFill>
                <a:latin typeface="Roboto"/>
                <a:ea typeface="Roboto"/>
                <a:cs typeface="Roboto"/>
                <a:sym typeface="Roboto"/>
              </a:rPr>
              <a:t>Sarcomatoid </a:t>
            </a:r>
            <a:r>
              <a:rPr lang="it" sz="1000">
                <a:solidFill>
                  <a:schemeClr val="dk2"/>
                </a:solidFill>
                <a:latin typeface="Roboto"/>
                <a:ea typeface="Roboto"/>
                <a:cs typeface="Roboto"/>
                <a:sym typeface="Roboto"/>
              </a:rPr>
              <a:t>subtype: </a:t>
            </a:r>
            <a:endParaRPr sz="1000">
              <a:solidFill>
                <a:schemeClr val="dk2"/>
              </a:solidFill>
              <a:latin typeface="Roboto"/>
              <a:ea typeface="Roboto"/>
              <a:cs typeface="Roboto"/>
              <a:sym typeface="Roboto"/>
            </a:endParaRPr>
          </a:p>
          <a:p>
            <a:pPr indent="-273050" lvl="0" marL="457200" rtl="0" algn="l">
              <a:lnSpc>
                <a:spcPct val="150000"/>
              </a:lnSpc>
              <a:spcBef>
                <a:spcPts val="0"/>
              </a:spcBef>
              <a:spcAft>
                <a:spcPts val="0"/>
              </a:spcAft>
              <a:buClr>
                <a:srgbClr val="000000"/>
              </a:buClr>
              <a:buSzPts val="700"/>
              <a:buFont typeface="Roboto Light"/>
              <a:buChar char="●"/>
            </a:pPr>
            <a:r>
              <a:rPr lang="it" sz="1000">
                <a:solidFill>
                  <a:schemeClr val="dk2"/>
                </a:solidFill>
                <a:latin typeface="Roboto"/>
                <a:ea typeface="Roboto"/>
                <a:cs typeface="Roboto"/>
                <a:sym typeface="Roboto"/>
              </a:rPr>
              <a:t>accounting for approximately 10–20% of cases</a:t>
            </a:r>
            <a:endParaRPr sz="1000">
              <a:solidFill>
                <a:schemeClr val="dk2"/>
              </a:solidFill>
              <a:latin typeface="Roboto"/>
              <a:ea typeface="Roboto"/>
              <a:cs typeface="Roboto"/>
              <a:sym typeface="Roboto"/>
            </a:endParaRPr>
          </a:p>
          <a:p>
            <a:pPr indent="-273050" lvl="0" marL="457200" rtl="0" algn="l">
              <a:lnSpc>
                <a:spcPct val="150000"/>
              </a:lnSpc>
              <a:spcBef>
                <a:spcPts val="0"/>
              </a:spcBef>
              <a:spcAft>
                <a:spcPts val="0"/>
              </a:spcAft>
              <a:buClr>
                <a:srgbClr val="000000"/>
              </a:buClr>
              <a:buSzPts val="700"/>
              <a:buFont typeface="Roboto Light"/>
              <a:buChar char="●"/>
            </a:pPr>
            <a:r>
              <a:rPr lang="it" sz="1000">
                <a:solidFill>
                  <a:schemeClr val="dk2"/>
                </a:solidFill>
                <a:latin typeface="Roboto"/>
                <a:ea typeface="Roboto"/>
                <a:cs typeface="Roboto"/>
                <a:sym typeface="Roboto"/>
              </a:rPr>
              <a:t>more aggressive variant consisting of spindle-shaped cells</a:t>
            </a:r>
            <a:endParaRPr sz="1000">
              <a:solidFill>
                <a:schemeClr val="dk2"/>
              </a:solidFill>
              <a:latin typeface="Roboto"/>
              <a:ea typeface="Roboto"/>
              <a:cs typeface="Roboto"/>
              <a:sym typeface="Roboto"/>
            </a:endParaRPr>
          </a:p>
          <a:p>
            <a:pPr indent="-273050" lvl="0" marL="457200" rtl="0" algn="l">
              <a:lnSpc>
                <a:spcPct val="150000"/>
              </a:lnSpc>
              <a:spcBef>
                <a:spcPts val="0"/>
              </a:spcBef>
              <a:spcAft>
                <a:spcPts val="0"/>
              </a:spcAft>
              <a:buClr>
                <a:srgbClr val="000000"/>
              </a:buClr>
              <a:buSzPts val="700"/>
              <a:buFont typeface="Roboto Light"/>
              <a:buChar char="●"/>
            </a:pPr>
            <a:r>
              <a:rPr lang="it" sz="1000">
                <a:solidFill>
                  <a:schemeClr val="dk2"/>
                </a:solidFill>
                <a:latin typeface="Roboto"/>
                <a:ea typeface="Roboto"/>
                <a:cs typeface="Roboto"/>
                <a:sym typeface="Roboto"/>
              </a:rPr>
              <a:t>associated with poor therapeutic response and a worse overall prognosis</a:t>
            </a:r>
            <a:endParaRPr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it" sz="1000">
                <a:solidFill>
                  <a:schemeClr val="dk2"/>
                </a:solidFill>
                <a:latin typeface="Roboto"/>
                <a:ea typeface="Roboto"/>
                <a:cs typeface="Roboto"/>
                <a:sym typeface="Roboto"/>
              </a:rPr>
              <a:t>Biphasic subtype: </a:t>
            </a:r>
            <a:endParaRPr sz="1000">
              <a:solidFill>
                <a:schemeClr val="dk2"/>
              </a:solidFill>
              <a:latin typeface="Roboto"/>
              <a:ea typeface="Roboto"/>
              <a:cs typeface="Roboto"/>
              <a:sym typeface="Roboto"/>
            </a:endParaRPr>
          </a:p>
          <a:p>
            <a:pPr indent="-273050" lvl="0" marL="457200" rtl="0" algn="l">
              <a:lnSpc>
                <a:spcPct val="150000"/>
              </a:lnSpc>
              <a:spcBef>
                <a:spcPts val="0"/>
              </a:spcBef>
              <a:spcAft>
                <a:spcPts val="0"/>
              </a:spcAft>
              <a:buClr>
                <a:srgbClr val="000000"/>
              </a:buClr>
              <a:buSzPts val="700"/>
              <a:buFont typeface="Roboto Light"/>
              <a:buChar char="●"/>
            </a:pPr>
            <a:r>
              <a:rPr lang="it" sz="1000">
                <a:solidFill>
                  <a:schemeClr val="dk2"/>
                </a:solidFill>
                <a:latin typeface="Roboto"/>
                <a:ea typeface="Roboto"/>
                <a:cs typeface="Roboto"/>
                <a:sym typeface="Roboto"/>
              </a:rPr>
              <a:t>contains both epithelioid and sarcomatoid components </a:t>
            </a:r>
            <a:endParaRPr sz="1000">
              <a:solidFill>
                <a:schemeClr val="dk2"/>
              </a:solidFill>
              <a:latin typeface="Roboto"/>
              <a:ea typeface="Roboto"/>
              <a:cs typeface="Roboto"/>
              <a:sym typeface="Roboto"/>
            </a:endParaRPr>
          </a:p>
          <a:p>
            <a:pPr indent="-273050" lvl="0" marL="457200" rtl="0" algn="l">
              <a:lnSpc>
                <a:spcPct val="150000"/>
              </a:lnSpc>
              <a:spcBef>
                <a:spcPts val="0"/>
              </a:spcBef>
              <a:spcAft>
                <a:spcPts val="0"/>
              </a:spcAft>
              <a:buClr>
                <a:srgbClr val="000000"/>
              </a:buClr>
              <a:buSzPts val="700"/>
              <a:buFont typeface="Roboto Light"/>
              <a:buChar char="●"/>
            </a:pPr>
            <a:r>
              <a:rPr lang="it" sz="1000">
                <a:solidFill>
                  <a:schemeClr val="dk2"/>
                </a:solidFill>
                <a:latin typeface="Roboto"/>
                <a:ea typeface="Roboto"/>
                <a:cs typeface="Roboto"/>
                <a:sym typeface="Roboto"/>
              </a:rPr>
              <a:t>the clinical behavior lies between the two</a:t>
            </a:r>
            <a:endParaRPr sz="1000">
              <a:solidFill>
                <a:schemeClr val="dk2"/>
              </a:solidFill>
              <a:latin typeface="Roboto"/>
              <a:ea typeface="Roboto"/>
              <a:cs typeface="Roboto"/>
              <a:sym typeface="Roboto"/>
            </a:endParaRPr>
          </a:p>
          <a:p>
            <a:pPr indent="-273050" lvl="0" marL="457200" rtl="0" algn="l">
              <a:lnSpc>
                <a:spcPct val="150000"/>
              </a:lnSpc>
              <a:spcBef>
                <a:spcPts val="0"/>
              </a:spcBef>
              <a:spcAft>
                <a:spcPts val="0"/>
              </a:spcAft>
              <a:buClr>
                <a:srgbClr val="000000"/>
              </a:buClr>
              <a:buSzPts val="700"/>
              <a:buFont typeface="Roboto Light"/>
              <a:buChar char="●"/>
            </a:pPr>
            <a:r>
              <a:rPr lang="it" sz="1000">
                <a:solidFill>
                  <a:schemeClr val="dk2"/>
                </a:solidFill>
                <a:latin typeface="Roboto"/>
                <a:ea typeface="Roboto"/>
                <a:cs typeface="Roboto"/>
                <a:sym typeface="Roboto"/>
              </a:rPr>
              <a:t>prognosis worsens as the sarcomatoid component increases</a:t>
            </a:r>
            <a:endParaRPr sz="700">
              <a:solidFill>
                <a:srgbClr val="000000"/>
              </a:solidFill>
              <a:latin typeface="Roboto Light"/>
              <a:ea typeface="Roboto Light"/>
              <a:cs typeface="Roboto Light"/>
              <a:sym typeface="Roboto Light"/>
            </a:endParaRPr>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75" name="Google Shape;75;p14"/>
          <p:cNvPicPr preferRelativeResize="0"/>
          <p:nvPr/>
        </p:nvPicPr>
        <p:blipFill rotWithShape="1">
          <a:blip r:embed="rId3">
            <a:alphaModFix/>
          </a:blip>
          <a:srcRect b="4951" l="2863" r="3547" t="17076"/>
          <a:stretch/>
        </p:blipFill>
        <p:spPr>
          <a:xfrm>
            <a:off x="5490700" y="3438109"/>
            <a:ext cx="3095150" cy="1298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Future works</a:t>
            </a:r>
            <a:endParaRPr/>
          </a:p>
        </p:txBody>
      </p:sp>
      <p:sp>
        <p:nvSpPr>
          <p:cNvPr id="242" name="Google Shape;242;p32"/>
          <p:cNvSpPr txBox="1"/>
          <p:nvPr>
            <p:ph idx="1" type="subTitle"/>
          </p:nvPr>
        </p:nvSpPr>
        <p:spPr>
          <a:xfrm>
            <a:off x="311300" y="106237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Two branches</a:t>
            </a:r>
            <a:endParaRPr/>
          </a:p>
        </p:txBody>
      </p:sp>
      <p:sp>
        <p:nvSpPr>
          <p:cNvPr id="243" name="Google Shape;243;p32"/>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1500"/>
              <a:t>Move away from manual feature extraction</a:t>
            </a:r>
            <a:r>
              <a:rPr b="1" lang="it" sz="1500"/>
              <a:t>:</a:t>
            </a:r>
            <a:br>
              <a:rPr lang="it"/>
            </a:br>
            <a:endParaRPr b="1" sz="1000"/>
          </a:p>
          <a:p>
            <a:pPr indent="-311150" lvl="0" marL="457200" rtl="0" algn="l">
              <a:lnSpc>
                <a:spcPct val="100000"/>
              </a:lnSpc>
              <a:spcBef>
                <a:spcPts val="0"/>
              </a:spcBef>
              <a:spcAft>
                <a:spcPts val="0"/>
              </a:spcAft>
              <a:buSzPts val="1300"/>
              <a:buChar char="●"/>
            </a:pPr>
            <a:r>
              <a:rPr lang="it"/>
              <a:t>Improve on current state of the art foundation models that can also be adapted to more task</a:t>
            </a:r>
            <a:endParaRPr/>
          </a:p>
          <a:p>
            <a:pPr indent="-311150" lvl="0" marL="457200" rtl="0" algn="l">
              <a:lnSpc>
                <a:spcPct val="100000"/>
              </a:lnSpc>
              <a:spcBef>
                <a:spcPts val="0"/>
              </a:spcBef>
              <a:spcAft>
                <a:spcPts val="0"/>
              </a:spcAft>
              <a:buSzPts val="1300"/>
              <a:buChar char="●"/>
            </a:pPr>
            <a:r>
              <a:rPr lang="it"/>
              <a:t>Improve current data availability with public datasets</a:t>
            </a:r>
            <a:br>
              <a:rPr lang="it"/>
            </a:b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br>
              <a:rPr lang="it"/>
            </a:br>
            <a:r>
              <a:rPr b="1" lang="it" sz="1500"/>
              <a:t>Focus on manual feature extraction:</a:t>
            </a:r>
            <a:endParaRPr b="1" sz="1500"/>
          </a:p>
          <a:p>
            <a:pPr indent="0" lvl="0" marL="0" rtl="0" algn="l">
              <a:lnSpc>
                <a:spcPct val="100000"/>
              </a:lnSpc>
              <a:spcBef>
                <a:spcPts val="0"/>
              </a:spcBef>
              <a:spcAft>
                <a:spcPts val="0"/>
              </a:spcAft>
              <a:buNone/>
            </a:pPr>
            <a:r>
              <a:t/>
            </a:r>
            <a:endParaRPr sz="1000"/>
          </a:p>
          <a:p>
            <a:pPr indent="-311150" lvl="0" marL="457200" rtl="0" algn="l">
              <a:lnSpc>
                <a:spcPct val="100000"/>
              </a:lnSpc>
              <a:spcBef>
                <a:spcPts val="0"/>
              </a:spcBef>
              <a:spcAft>
                <a:spcPts val="0"/>
              </a:spcAft>
              <a:buSzPts val="1300"/>
              <a:buChar char="●"/>
            </a:pPr>
            <a:r>
              <a:rPr lang="it"/>
              <a:t>Understand and make publicly available what features work best with each pathology</a:t>
            </a:r>
            <a:endParaRPr/>
          </a:p>
          <a:p>
            <a:pPr indent="0" lvl="0" marL="0" rtl="0" algn="l">
              <a:lnSpc>
                <a:spcPct val="100000"/>
              </a:lnSpc>
              <a:spcBef>
                <a:spcPts val="0"/>
              </a:spcBef>
              <a:spcAft>
                <a:spcPts val="0"/>
              </a:spcAft>
              <a:buNone/>
            </a:pPr>
            <a:r>
              <a:t/>
            </a:r>
            <a:endParaRPr sz="500"/>
          </a:p>
          <a:p>
            <a:pPr indent="-311150" lvl="0" marL="457200" rtl="0" algn="l">
              <a:lnSpc>
                <a:spcPct val="100000"/>
              </a:lnSpc>
              <a:spcBef>
                <a:spcPts val="0"/>
              </a:spcBef>
              <a:spcAft>
                <a:spcPts val="0"/>
              </a:spcAft>
              <a:buSzPts val="1300"/>
              <a:buChar char="●"/>
            </a:pPr>
            <a:r>
              <a:rPr lang="it"/>
              <a:t>Introduce libraries to make the feature extraction process more simple</a:t>
            </a:r>
            <a:endParaRPr/>
          </a:p>
          <a:p>
            <a:pPr indent="0" lvl="0" marL="0" rtl="0" algn="l">
              <a:lnSpc>
                <a:spcPct val="100000"/>
              </a:lnSpc>
              <a:spcBef>
                <a:spcPts val="0"/>
              </a:spcBef>
              <a:spcAft>
                <a:spcPts val="0"/>
              </a:spcAft>
              <a:buNone/>
            </a:pPr>
            <a:r>
              <a:t/>
            </a:r>
            <a:endParaRPr sz="500"/>
          </a:p>
          <a:p>
            <a:pPr indent="-311150" lvl="0" marL="457200" rtl="0" algn="l">
              <a:lnSpc>
                <a:spcPct val="100000"/>
              </a:lnSpc>
              <a:spcBef>
                <a:spcPts val="0"/>
              </a:spcBef>
              <a:spcAft>
                <a:spcPts val="0"/>
              </a:spcAft>
              <a:buSzPts val="1300"/>
              <a:buChar char="●"/>
            </a:pPr>
            <a:r>
              <a:rPr lang="it"/>
              <a:t>Developing more robust methods to aggregate features extracted manually and extracted using DL.</a:t>
            </a:r>
            <a:endParaRPr/>
          </a:p>
          <a:p>
            <a:pPr indent="0" lvl="0" marL="0" rtl="0" algn="l">
              <a:lnSpc>
                <a:spcPct val="100000"/>
              </a:lnSpc>
              <a:spcBef>
                <a:spcPts val="0"/>
              </a:spcBef>
              <a:spcAft>
                <a:spcPts val="0"/>
              </a:spcAft>
              <a:buNone/>
            </a:pPr>
            <a:r>
              <a:t/>
            </a:r>
            <a:endParaRPr sz="500"/>
          </a:p>
          <a:p>
            <a:pPr indent="0" lvl="0" marL="0" rtl="0" algn="l">
              <a:lnSpc>
                <a:spcPct val="100000"/>
              </a:lnSpc>
              <a:spcBef>
                <a:spcPts val="0"/>
              </a:spcBef>
              <a:spcAft>
                <a:spcPts val="0"/>
              </a:spcAft>
              <a:buNone/>
            </a:pPr>
            <a:br>
              <a:rPr lang="it"/>
            </a:br>
            <a:endParaRPr/>
          </a:p>
        </p:txBody>
      </p:sp>
      <p:sp>
        <p:nvSpPr>
          <p:cNvPr id="244" name="Google Shape;24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1540638" y="1327050"/>
            <a:ext cx="6062700" cy="12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500"/>
              <a:t>Thank you for your attention</a:t>
            </a:r>
            <a:endParaRPr sz="3500"/>
          </a:p>
        </p:txBody>
      </p:sp>
      <p:sp>
        <p:nvSpPr>
          <p:cNvPr id="250" name="Google Shape;25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51" name="Google Shape;251;p33"/>
          <p:cNvPicPr preferRelativeResize="0"/>
          <p:nvPr/>
        </p:nvPicPr>
        <p:blipFill>
          <a:blip r:embed="rId3">
            <a:alphaModFix/>
          </a:blip>
          <a:stretch>
            <a:fillRect/>
          </a:stretch>
        </p:blipFill>
        <p:spPr>
          <a:xfrm>
            <a:off x="3516925" y="3816925"/>
            <a:ext cx="2110126" cy="1137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WSI and MIL paradigm</a:t>
            </a:r>
            <a:endParaRPr/>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82" name="Google Shape;82;p15"/>
          <p:cNvSpPr txBox="1"/>
          <p:nvPr/>
        </p:nvSpPr>
        <p:spPr>
          <a:xfrm>
            <a:off x="346375" y="1380900"/>
            <a:ext cx="4345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a:solidFill>
                  <a:schemeClr val="dk2"/>
                </a:solidFill>
                <a:latin typeface="Roboto"/>
                <a:ea typeface="Roboto"/>
                <a:cs typeface="Roboto"/>
                <a:sym typeface="Roboto"/>
              </a:rPr>
              <a:t>Whole Slide Images (WSI): pyramid structure</a:t>
            </a:r>
            <a:endParaRPr b="1">
              <a:solidFill>
                <a:schemeClr val="dk2"/>
              </a:solidFill>
              <a:latin typeface="Roboto"/>
              <a:ea typeface="Roboto"/>
              <a:cs typeface="Roboto"/>
              <a:sym typeface="Roboto"/>
            </a:endParaRPr>
          </a:p>
        </p:txBody>
      </p:sp>
      <p:pic>
        <p:nvPicPr>
          <p:cNvPr id="83" name="Google Shape;83;p15"/>
          <p:cNvPicPr preferRelativeResize="0"/>
          <p:nvPr/>
        </p:nvPicPr>
        <p:blipFill>
          <a:blip r:embed="rId3">
            <a:alphaModFix/>
          </a:blip>
          <a:stretch>
            <a:fillRect/>
          </a:stretch>
        </p:blipFill>
        <p:spPr>
          <a:xfrm>
            <a:off x="5728373" y="1741843"/>
            <a:ext cx="3144652" cy="1831675"/>
          </a:xfrm>
          <a:prstGeom prst="rect">
            <a:avLst/>
          </a:prstGeom>
          <a:noFill/>
          <a:ln>
            <a:noFill/>
          </a:ln>
        </p:spPr>
      </p:pic>
      <p:sp>
        <p:nvSpPr>
          <p:cNvPr id="84" name="Google Shape;84;p15"/>
          <p:cNvSpPr txBox="1"/>
          <p:nvPr/>
        </p:nvSpPr>
        <p:spPr>
          <a:xfrm>
            <a:off x="401375" y="1781102"/>
            <a:ext cx="4677000" cy="149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it" sz="1000">
                <a:solidFill>
                  <a:schemeClr val="dk2"/>
                </a:solidFill>
                <a:latin typeface="Roboto"/>
                <a:ea typeface="Roboto"/>
                <a:cs typeface="Roboto"/>
                <a:sym typeface="Roboto"/>
              </a:rPr>
              <a:t>WSI stores the same image at multiple resolutions, creating a stack of layers. At the base, there is the full-resolution image with all its detail. As moving up the pyramid, each level contains a progressively lower-resolution version of the same image.</a:t>
            </a:r>
            <a:endParaRPr sz="1000">
              <a:solidFill>
                <a:schemeClr val="dk2"/>
              </a:solidFill>
              <a:latin typeface="Roboto"/>
              <a:ea typeface="Roboto"/>
              <a:cs typeface="Roboto"/>
              <a:sym typeface="Roboto"/>
            </a:endParaRPr>
          </a:p>
          <a:p>
            <a:pPr indent="-285750" lvl="0" marL="457200" rtl="0" algn="just">
              <a:lnSpc>
                <a:spcPct val="150000"/>
              </a:lnSpc>
              <a:spcBef>
                <a:spcPts val="0"/>
              </a:spcBef>
              <a:spcAft>
                <a:spcPts val="0"/>
              </a:spcAft>
              <a:buClr>
                <a:srgbClr val="222832"/>
              </a:buClr>
              <a:buSzPts val="900"/>
              <a:buFont typeface="Merriweather Light"/>
              <a:buChar char="●"/>
            </a:pPr>
            <a:r>
              <a:rPr lang="it" sz="1000">
                <a:solidFill>
                  <a:schemeClr val="dk2"/>
                </a:solidFill>
                <a:latin typeface="Roboto"/>
                <a:ea typeface="Roboto"/>
                <a:cs typeface="Roboto"/>
                <a:sym typeface="Roboto"/>
              </a:rPr>
              <a:t>require significant storage space</a:t>
            </a:r>
            <a:endParaRPr sz="1000">
              <a:solidFill>
                <a:schemeClr val="dk2"/>
              </a:solidFill>
              <a:latin typeface="Roboto"/>
              <a:ea typeface="Roboto"/>
              <a:cs typeface="Roboto"/>
              <a:sym typeface="Roboto"/>
            </a:endParaRPr>
          </a:p>
          <a:p>
            <a:pPr indent="-285750" lvl="0" marL="457200" rtl="0" algn="just">
              <a:lnSpc>
                <a:spcPct val="150000"/>
              </a:lnSpc>
              <a:spcBef>
                <a:spcPts val="0"/>
              </a:spcBef>
              <a:spcAft>
                <a:spcPts val="0"/>
              </a:spcAft>
              <a:buClr>
                <a:srgbClr val="222832"/>
              </a:buClr>
              <a:buSzPts val="900"/>
              <a:buFont typeface="Merriweather Light"/>
              <a:buChar char="●"/>
            </a:pPr>
            <a:r>
              <a:rPr lang="it" sz="1000">
                <a:solidFill>
                  <a:schemeClr val="dk2"/>
                </a:solidFill>
                <a:latin typeface="Roboto"/>
                <a:ea typeface="Roboto"/>
                <a:cs typeface="Roboto"/>
                <a:sym typeface="Roboto"/>
              </a:rPr>
              <a:t>can be efficiently managed and navigated</a:t>
            </a:r>
            <a:endParaRPr i="1" sz="900">
              <a:solidFill>
                <a:srgbClr val="222832"/>
              </a:solidFill>
              <a:latin typeface="Merriweather Light"/>
              <a:ea typeface="Merriweather Light"/>
              <a:cs typeface="Merriweather Light"/>
              <a:sym typeface="Merriweather Light"/>
            </a:endParaRPr>
          </a:p>
        </p:txBody>
      </p:sp>
      <p:sp>
        <p:nvSpPr>
          <p:cNvPr id="85" name="Google Shape;85;p15"/>
          <p:cNvSpPr txBox="1"/>
          <p:nvPr/>
        </p:nvSpPr>
        <p:spPr>
          <a:xfrm>
            <a:off x="346375" y="3455595"/>
            <a:ext cx="36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it">
                <a:solidFill>
                  <a:schemeClr val="dk2"/>
                </a:solidFill>
                <a:latin typeface="Roboto"/>
                <a:ea typeface="Roboto"/>
                <a:cs typeface="Roboto"/>
                <a:sym typeface="Roboto"/>
              </a:rPr>
              <a:t>Multiple Instance Learning (MIL)</a:t>
            </a:r>
            <a:endParaRPr b="1" sz="1100">
              <a:latin typeface="Roboto"/>
              <a:ea typeface="Roboto"/>
              <a:cs typeface="Roboto"/>
              <a:sym typeface="Roboto"/>
            </a:endParaRPr>
          </a:p>
        </p:txBody>
      </p:sp>
      <p:sp>
        <p:nvSpPr>
          <p:cNvPr id="86" name="Google Shape;86;p15"/>
          <p:cNvSpPr txBox="1"/>
          <p:nvPr/>
        </p:nvSpPr>
        <p:spPr>
          <a:xfrm>
            <a:off x="429650" y="3772039"/>
            <a:ext cx="7335600" cy="1146600"/>
          </a:xfrm>
          <a:prstGeom prst="rect">
            <a:avLst/>
          </a:prstGeom>
          <a:noFill/>
          <a:ln>
            <a:noFill/>
          </a:ln>
        </p:spPr>
        <p:txBody>
          <a:bodyPr anchorCtr="0" anchor="t" bIns="91425" lIns="91425" spcFirstLastPara="1" rIns="91425" wrap="square" tIns="91425">
            <a:spAutoFit/>
          </a:bodyPr>
          <a:lstStyle/>
          <a:p>
            <a:pPr indent="-279400" lvl="0" marL="457200" marR="0" rtl="0" algn="l">
              <a:lnSpc>
                <a:spcPct val="150000"/>
              </a:lnSpc>
              <a:spcBef>
                <a:spcPts val="0"/>
              </a:spcBef>
              <a:spcAft>
                <a:spcPts val="0"/>
              </a:spcAft>
              <a:buClr>
                <a:srgbClr val="000000"/>
              </a:buClr>
              <a:buSzPts val="800"/>
              <a:buFont typeface="Roboto Light"/>
              <a:buChar char="●"/>
            </a:pPr>
            <a:r>
              <a:rPr lang="it" sz="1100">
                <a:solidFill>
                  <a:schemeClr val="dk2"/>
                </a:solidFill>
                <a:latin typeface="Roboto"/>
                <a:ea typeface="Roboto"/>
                <a:cs typeface="Roboto"/>
                <a:sym typeface="Roboto"/>
              </a:rPr>
              <a:t>weakly supervised solution</a:t>
            </a:r>
            <a:endParaRPr sz="1100">
              <a:solidFill>
                <a:schemeClr val="dk2"/>
              </a:solidFill>
              <a:latin typeface="Roboto"/>
              <a:ea typeface="Roboto"/>
              <a:cs typeface="Roboto"/>
              <a:sym typeface="Roboto"/>
            </a:endParaRPr>
          </a:p>
          <a:p>
            <a:pPr indent="-279400" lvl="0" marL="457200" marR="0" rtl="0" algn="l">
              <a:lnSpc>
                <a:spcPct val="150000"/>
              </a:lnSpc>
              <a:spcBef>
                <a:spcPts val="0"/>
              </a:spcBef>
              <a:spcAft>
                <a:spcPts val="0"/>
              </a:spcAft>
              <a:buClr>
                <a:srgbClr val="000000"/>
              </a:buClr>
              <a:buSzPts val="800"/>
              <a:buFont typeface="Roboto Light"/>
              <a:buChar char="●"/>
            </a:pPr>
            <a:r>
              <a:rPr lang="it" sz="1100">
                <a:solidFill>
                  <a:schemeClr val="dk2"/>
                </a:solidFill>
                <a:latin typeface="Roboto"/>
                <a:ea typeface="Roboto"/>
                <a:cs typeface="Roboto"/>
                <a:sym typeface="Roboto"/>
              </a:rPr>
              <a:t>treating each WSI as a ”bag” of many small image patches, or ”instances”.</a:t>
            </a:r>
            <a:endParaRPr sz="1100">
              <a:solidFill>
                <a:schemeClr val="dk2"/>
              </a:solidFill>
              <a:latin typeface="Roboto"/>
              <a:ea typeface="Roboto"/>
              <a:cs typeface="Roboto"/>
              <a:sym typeface="Roboto"/>
            </a:endParaRPr>
          </a:p>
          <a:p>
            <a:pPr indent="-279400" lvl="0" marL="457200" marR="0" rtl="0" algn="l">
              <a:lnSpc>
                <a:spcPct val="150000"/>
              </a:lnSpc>
              <a:spcBef>
                <a:spcPts val="0"/>
              </a:spcBef>
              <a:spcAft>
                <a:spcPts val="0"/>
              </a:spcAft>
              <a:buClr>
                <a:srgbClr val="000000"/>
              </a:buClr>
              <a:buSzPts val="800"/>
              <a:buFont typeface="Roboto Light"/>
              <a:buChar char="●"/>
            </a:pPr>
            <a:r>
              <a:rPr lang="it" sz="1100">
                <a:solidFill>
                  <a:schemeClr val="dk2"/>
                </a:solidFill>
                <a:latin typeface="Roboto"/>
                <a:ea typeface="Roboto"/>
                <a:cs typeface="Roboto"/>
                <a:sym typeface="Roboto"/>
              </a:rPr>
              <a:t>doesn’t require expensive pixel-level annotations</a:t>
            </a:r>
            <a:endParaRPr sz="1100">
              <a:solidFill>
                <a:schemeClr val="dk2"/>
              </a:solidFill>
              <a:latin typeface="Roboto"/>
              <a:ea typeface="Roboto"/>
              <a:cs typeface="Roboto"/>
              <a:sym typeface="Roboto"/>
            </a:endParaRPr>
          </a:p>
          <a:p>
            <a:pPr indent="-273050" lvl="0" marL="457200" marR="0" rtl="0" algn="l">
              <a:lnSpc>
                <a:spcPct val="150000"/>
              </a:lnSpc>
              <a:spcBef>
                <a:spcPts val="0"/>
              </a:spcBef>
              <a:spcAft>
                <a:spcPts val="0"/>
              </a:spcAft>
              <a:buClr>
                <a:srgbClr val="000000"/>
              </a:buClr>
              <a:buSzPts val="700"/>
              <a:buFont typeface="Roboto Light"/>
              <a:buChar char="●"/>
            </a:pPr>
            <a:r>
              <a:rPr lang="it" sz="1100">
                <a:solidFill>
                  <a:schemeClr val="dk2"/>
                </a:solidFill>
                <a:latin typeface="Roboto"/>
                <a:ea typeface="Roboto"/>
                <a:cs typeface="Roboto"/>
                <a:sym typeface="Roboto"/>
              </a:rPr>
              <a:t>learn from slide-level labels by identifying the most discriminative instances within the bag</a:t>
            </a:r>
            <a:r>
              <a:rPr i="1" lang="it" sz="1300">
                <a:latin typeface="Merriweather Light"/>
                <a:ea typeface="Merriweather Light"/>
                <a:cs typeface="Merriweather Light"/>
                <a:sym typeface="Merriweather Light"/>
              </a:rPr>
              <a:t> </a:t>
            </a:r>
            <a:endParaRPr i="1" sz="1300">
              <a:latin typeface="Merriweather Light"/>
              <a:ea typeface="Merriweather Light"/>
              <a:cs typeface="Merriweather Light"/>
              <a:sym typeface="Merriweather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CLAM and PINS paper</a:t>
            </a:r>
            <a:endParaRPr/>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93" name="Google Shape;93;p16"/>
          <p:cNvSpPr txBox="1"/>
          <p:nvPr/>
        </p:nvSpPr>
        <p:spPr>
          <a:xfrm>
            <a:off x="346375" y="1532400"/>
            <a:ext cx="6160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500">
                <a:solidFill>
                  <a:schemeClr val="dk2"/>
                </a:solidFill>
                <a:latin typeface="Roboto"/>
                <a:ea typeface="Roboto"/>
                <a:cs typeface="Roboto"/>
                <a:sym typeface="Roboto"/>
              </a:rPr>
              <a:t>Clustering-constrained Attention Multiple Instance Learning (CLAM)</a:t>
            </a:r>
            <a:endParaRPr b="1" sz="1500">
              <a:solidFill>
                <a:schemeClr val="dk2"/>
              </a:solidFill>
              <a:latin typeface="Roboto"/>
              <a:ea typeface="Roboto"/>
              <a:cs typeface="Roboto"/>
              <a:sym typeface="Roboto"/>
            </a:endParaRPr>
          </a:p>
        </p:txBody>
      </p:sp>
      <p:sp>
        <p:nvSpPr>
          <p:cNvPr id="94" name="Google Shape;94;p16"/>
          <p:cNvSpPr txBox="1"/>
          <p:nvPr/>
        </p:nvSpPr>
        <p:spPr>
          <a:xfrm>
            <a:off x="346375" y="2082950"/>
            <a:ext cx="8126100" cy="21858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2"/>
              </a:buClr>
              <a:buSzPts val="1300"/>
              <a:buFont typeface="Merriweather Light"/>
              <a:buChar char="●"/>
            </a:pPr>
            <a:r>
              <a:rPr lang="it" sz="1300">
                <a:solidFill>
                  <a:schemeClr val="dk2"/>
                </a:solidFill>
                <a:latin typeface="Roboto Light"/>
                <a:ea typeface="Roboto Light"/>
                <a:cs typeface="Roboto Light"/>
                <a:sym typeface="Roboto Light"/>
              </a:rPr>
              <a:t>uses an attention-based pooling function to </a:t>
            </a:r>
            <a:r>
              <a:rPr b="1" lang="it" sz="1300">
                <a:solidFill>
                  <a:schemeClr val="dk2"/>
                </a:solidFill>
                <a:latin typeface="Roboto"/>
                <a:ea typeface="Roboto"/>
                <a:cs typeface="Roboto"/>
                <a:sym typeface="Roboto"/>
              </a:rPr>
              <a:t>aggregate the patch level features</a:t>
            </a:r>
            <a:r>
              <a:rPr lang="it" sz="1300">
                <a:solidFill>
                  <a:schemeClr val="dk2"/>
                </a:solidFill>
                <a:latin typeface="Roboto Light"/>
                <a:ea typeface="Roboto Light"/>
                <a:cs typeface="Roboto Light"/>
                <a:sym typeface="Roboto Light"/>
              </a:rPr>
              <a:t> into a slide-level prediction. </a:t>
            </a:r>
            <a:endParaRPr sz="1300">
              <a:solidFill>
                <a:schemeClr val="dk2"/>
              </a:solidFill>
              <a:latin typeface="Roboto Light"/>
              <a:ea typeface="Roboto Light"/>
              <a:cs typeface="Roboto Light"/>
              <a:sym typeface="Roboto Light"/>
            </a:endParaRPr>
          </a:p>
          <a:p>
            <a:pPr indent="-311150" lvl="0" marL="457200" rtl="0" algn="l">
              <a:lnSpc>
                <a:spcPct val="150000"/>
              </a:lnSpc>
              <a:spcBef>
                <a:spcPts val="0"/>
              </a:spcBef>
              <a:spcAft>
                <a:spcPts val="0"/>
              </a:spcAft>
              <a:buClr>
                <a:schemeClr val="dk2"/>
              </a:buClr>
              <a:buSzPts val="1300"/>
              <a:buFont typeface="Merriweather Light"/>
              <a:buChar char="●"/>
            </a:pPr>
            <a:r>
              <a:rPr lang="it" sz="1300">
                <a:solidFill>
                  <a:schemeClr val="dk2"/>
                </a:solidFill>
                <a:latin typeface="Roboto Light"/>
                <a:ea typeface="Roboto Light"/>
                <a:cs typeface="Roboto Light"/>
                <a:sym typeface="Roboto Light"/>
              </a:rPr>
              <a:t>assign importance scores to each patch, allowing the model to </a:t>
            </a:r>
            <a:r>
              <a:rPr b="1" lang="it" sz="1300">
                <a:solidFill>
                  <a:schemeClr val="dk2"/>
                </a:solidFill>
                <a:latin typeface="Roboto"/>
                <a:ea typeface="Roboto"/>
                <a:cs typeface="Roboto"/>
                <a:sym typeface="Roboto"/>
              </a:rPr>
              <a:t>focus on tumor-rich regions</a:t>
            </a:r>
            <a:r>
              <a:rPr lang="it" sz="1300">
                <a:solidFill>
                  <a:schemeClr val="dk2"/>
                </a:solidFill>
                <a:latin typeface="Roboto Light"/>
                <a:ea typeface="Roboto Light"/>
                <a:cs typeface="Roboto Light"/>
                <a:sym typeface="Roboto Light"/>
              </a:rPr>
              <a:t> while ignoring background artifacts. </a:t>
            </a:r>
            <a:endParaRPr sz="1300">
              <a:solidFill>
                <a:schemeClr val="dk2"/>
              </a:solidFill>
              <a:latin typeface="Roboto Light"/>
              <a:ea typeface="Roboto Light"/>
              <a:cs typeface="Roboto Light"/>
              <a:sym typeface="Roboto Light"/>
            </a:endParaRPr>
          </a:p>
          <a:p>
            <a:pPr indent="-311150" lvl="0" marL="457200" rtl="0" algn="l">
              <a:lnSpc>
                <a:spcPct val="150000"/>
              </a:lnSpc>
              <a:spcBef>
                <a:spcPts val="0"/>
              </a:spcBef>
              <a:spcAft>
                <a:spcPts val="0"/>
              </a:spcAft>
              <a:buClr>
                <a:schemeClr val="dk2"/>
              </a:buClr>
              <a:buSzPts val="1300"/>
              <a:buFont typeface="Merriweather Light"/>
              <a:buChar char="●"/>
            </a:pPr>
            <a:r>
              <a:rPr lang="it" sz="1300">
                <a:solidFill>
                  <a:schemeClr val="dk2"/>
                </a:solidFill>
                <a:latin typeface="Roboto Light"/>
                <a:ea typeface="Roboto Light"/>
                <a:cs typeface="Roboto Light"/>
                <a:sym typeface="Roboto Light"/>
              </a:rPr>
              <a:t>introduces instance-level clustering, encourages the model to </a:t>
            </a:r>
            <a:r>
              <a:rPr b="1" lang="it" sz="1300">
                <a:solidFill>
                  <a:schemeClr val="dk2"/>
                </a:solidFill>
                <a:latin typeface="Roboto"/>
                <a:ea typeface="Roboto"/>
                <a:cs typeface="Roboto"/>
                <a:sym typeface="Roboto"/>
              </a:rPr>
              <a:t>learn distinct representations for different tissue classes</a:t>
            </a:r>
            <a:r>
              <a:rPr lang="it" sz="1300">
                <a:solidFill>
                  <a:schemeClr val="dk2"/>
                </a:solidFill>
                <a:latin typeface="Roboto Light"/>
                <a:ea typeface="Roboto Light"/>
                <a:cs typeface="Roboto Light"/>
                <a:sym typeface="Roboto Light"/>
              </a:rPr>
              <a:t>, improving both accuracy and interpretability.</a:t>
            </a:r>
            <a:endParaRPr sz="1300">
              <a:solidFill>
                <a:schemeClr val="dk2"/>
              </a:solidFill>
              <a:latin typeface="Roboto Light"/>
              <a:ea typeface="Roboto Light"/>
              <a:cs typeface="Roboto Light"/>
              <a:sym typeface="Roboto Light"/>
            </a:endParaRPr>
          </a:p>
          <a:p>
            <a:pPr indent="-311150" lvl="0" marL="457200" rtl="0" algn="l">
              <a:lnSpc>
                <a:spcPct val="150000"/>
              </a:lnSpc>
              <a:spcBef>
                <a:spcPts val="0"/>
              </a:spcBef>
              <a:spcAft>
                <a:spcPts val="0"/>
              </a:spcAft>
              <a:buClr>
                <a:schemeClr val="dk2"/>
              </a:buClr>
              <a:buSzPts val="1300"/>
              <a:buFont typeface="Merriweather Light"/>
              <a:buChar char="●"/>
            </a:pPr>
            <a:r>
              <a:rPr lang="it" sz="1300">
                <a:solidFill>
                  <a:schemeClr val="dk2"/>
                </a:solidFill>
                <a:latin typeface="Roboto Light"/>
                <a:ea typeface="Roboto Light"/>
                <a:cs typeface="Roboto Light"/>
                <a:sym typeface="Roboto Light"/>
              </a:rPr>
              <a:t>able to produce </a:t>
            </a:r>
            <a:r>
              <a:rPr b="1" lang="it" sz="1300">
                <a:solidFill>
                  <a:schemeClr val="dk2"/>
                </a:solidFill>
                <a:latin typeface="Roboto"/>
                <a:ea typeface="Roboto"/>
                <a:cs typeface="Roboto"/>
                <a:sym typeface="Roboto"/>
              </a:rPr>
              <a:t>heatmaps</a:t>
            </a:r>
            <a:r>
              <a:rPr lang="it" sz="1300">
                <a:solidFill>
                  <a:schemeClr val="dk2"/>
                </a:solidFill>
                <a:latin typeface="Roboto Light"/>
                <a:ea typeface="Roboto Light"/>
                <a:cs typeface="Roboto Light"/>
                <a:sym typeface="Roboto Light"/>
              </a:rPr>
              <a:t> that allow clinicians to visualize the relevant regions</a:t>
            </a:r>
            <a:endParaRPr sz="1300">
              <a:solidFill>
                <a:schemeClr val="dk2"/>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CLAM and PINS paper</a:t>
            </a:r>
            <a:endParaRPr/>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01" name="Google Shape;101;p17"/>
          <p:cNvSpPr txBox="1"/>
          <p:nvPr/>
        </p:nvSpPr>
        <p:spPr>
          <a:xfrm>
            <a:off x="311725" y="1393268"/>
            <a:ext cx="5686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500">
                <a:solidFill>
                  <a:schemeClr val="dk2"/>
                </a:solidFill>
                <a:latin typeface="Roboto"/>
                <a:ea typeface="Roboto"/>
                <a:cs typeface="Roboto"/>
                <a:sym typeface="Roboto"/>
              </a:rPr>
              <a:t>Positive INstance Sampling</a:t>
            </a:r>
            <a:r>
              <a:rPr b="1" lang="it" sz="1500">
                <a:solidFill>
                  <a:schemeClr val="dk2"/>
                </a:solidFill>
                <a:latin typeface="Roboto"/>
                <a:ea typeface="Roboto"/>
                <a:cs typeface="Roboto"/>
                <a:sym typeface="Roboto"/>
              </a:rPr>
              <a:t> (PINS)</a:t>
            </a:r>
            <a:endParaRPr b="1" sz="1200">
              <a:latin typeface="Merriweather"/>
              <a:ea typeface="Merriweather"/>
              <a:cs typeface="Merriweather"/>
              <a:sym typeface="Merriweather"/>
            </a:endParaRPr>
          </a:p>
        </p:txBody>
      </p:sp>
      <p:sp>
        <p:nvSpPr>
          <p:cNvPr id="102" name="Google Shape;102;p17"/>
          <p:cNvSpPr txBox="1"/>
          <p:nvPr/>
        </p:nvSpPr>
        <p:spPr>
          <a:xfrm>
            <a:off x="426350" y="1883700"/>
            <a:ext cx="8046000" cy="27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t" sz="1300">
                <a:solidFill>
                  <a:schemeClr val="dk2"/>
                </a:solidFill>
                <a:latin typeface="Roboto"/>
                <a:ea typeface="Roboto"/>
                <a:cs typeface="Roboto"/>
                <a:sym typeface="Roboto"/>
              </a:rPr>
              <a:t>Eastwood et al. (2023) proposed an approach which suggests that manually engineered features, such as nuclear size, cell density, and spatial distribution, can provide a robust numerical signature for cancer subtyping. As It was implemented on a smaller version of the dataset using Tissue Micro-Array (TMA) cores,  the </a:t>
            </a:r>
            <a:r>
              <a:rPr lang="it" sz="1300">
                <a:solidFill>
                  <a:schemeClr val="dk2"/>
                </a:solidFill>
                <a:latin typeface="Roboto"/>
                <a:ea typeface="Roboto"/>
                <a:cs typeface="Roboto"/>
                <a:sym typeface="Roboto"/>
              </a:rPr>
              <a:t>novelty</a:t>
            </a:r>
            <a:r>
              <a:rPr lang="it" sz="1300">
                <a:solidFill>
                  <a:schemeClr val="dk2"/>
                </a:solidFill>
                <a:latin typeface="Roboto"/>
                <a:ea typeface="Roboto"/>
                <a:cs typeface="Roboto"/>
                <a:sym typeface="Roboto"/>
              </a:rPr>
              <a:t> of our project:</a:t>
            </a:r>
            <a:endParaRPr sz="13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t/>
            </a:r>
            <a:endParaRPr sz="1300">
              <a:solidFill>
                <a:schemeClr val="dk2"/>
              </a:solidFill>
              <a:latin typeface="Roboto"/>
              <a:ea typeface="Roboto"/>
              <a:cs typeface="Roboto"/>
              <a:sym typeface="Roboto"/>
            </a:endParaRPr>
          </a:p>
          <a:p>
            <a:pPr indent="-304800" lvl="0" marL="457200" rtl="0" algn="l">
              <a:lnSpc>
                <a:spcPct val="150000"/>
              </a:lnSpc>
              <a:spcBef>
                <a:spcPts val="0"/>
              </a:spcBef>
              <a:spcAft>
                <a:spcPts val="0"/>
              </a:spcAft>
              <a:buSzPts val="1200"/>
              <a:buFont typeface="Merriweather Light"/>
              <a:buChar char="●"/>
            </a:pPr>
            <a:r>
              <a:rPr lang="it" sz="1300">
                <a:solidFill>
                  <a:schemeClr val="dk2"/>
                </a:solidFill>
                <a:latin typeface="Roboto"/>
                <a:ea typeface="Roboto"/>
                <a:cs typeface="Roboto"/>
                <a:sym typeface="Roboto"/>
              </a:rPr>
              <a:t>Implements a similar dual-path feature strategy on entire WSI.</a:t>
            </a:r>
            <a:endParaRPr sz="1300">
              <a:solidFill>
                <a:schemeClr val="dk2"/>
              </a:solidFill>
              <a:latin typeface="Roboto"/>
              <a:ea typeface="Roboto"/>
              <a:cs typeface="Roboto"/>
              <a:sym typeface="Roboto"/>
            </a:endParaRPr>
          </a:p>
          <a:p>
            <a:pPr indent="-304800" lvl="0" marL="457200" rtl="0" algn="l">
              <a:lnSpc>
                <a:spcPct val="150000"/>
              </a:lnSpc>
              <a:spcBef>
                <a:spcPts val="0"/>
              </a:spcBef>
              <a:spcAft>
                <a:spcPts val="0"/>
              </a:spcAft>
              <a:buSzPts val="1200"/>
              <a:buFont typeface="Merriweather Light"/>
              <a:buChar char="●"/>
            </a:pPr>
            <a:r>
              <a:rPr lang="it" sz="1300">
                <a:solidFill>
                  <a:schemeClr val="dk2"/>
                </a:solidFill>
                <a:latin typeface="Roboto"/>
                <a:ea typeface="Roboto"/>
                <a:cs typeface="Roboto"/>
                <a:sym typeface="Roboto"/>
              </a:rPr>
              <a:t>Extracting these handcrafted features via QuPath and concatenating them with ResNet50 deep features</a:t>
            </a:r>
            <a:endParaRPr sz="1300">
              <a:solidFill>
                <a:schemeClr val="dk2"/>
              </a:solidFill>
              <a:latin typeface="Roboto"/>
              <a:ea typeface="Roboto"/>
              <a:cs typeface="Roboto"/>
              <a:sym typeface="Roboto"/>
            </a:endParaRPr>
          </a:p>
          <a:p>
            <a:pPr indent="-304800" lvl="0" marL="457200" rtl="0" algn="l">
              <a:lnSpc>
                <a:spcPct val="115000"/>
              </a:lnSpc>
              <a:spcBef>
                <a:spcPts val="0"/>
              </a:spcBef>
              <a:spcAft>
                <a:spcPts val="0"/>
              </a:spcAft>
              <a:buSzPts val="1200"/>
              <a:buFont typeface="Merriweather Light"/>
              <a:buChar char="●"/>
            </a:pPr>
            <a:r>
              <a:rPr lang="it" sz="1300">
                <a:solidFill>
                  <a:schemeClr val="dk2"/>
                </a:solidFill>
                <a:latin typeface="Roboto"/>
                <a:ea typeface="Roboto"/>
                <a:cs typeface="Roboto"/>
                <a:sym typeface="Roboto"/>
              </a:rPr>
              <a:t>comparison with current state-of-the-art feature extractors</a:t>
            </a:r>
            <a:endParaRPr i="1" sz="1200">
              <a:latin typeface="Merriweather Light"/>
              <a:ea typeface="Merriweather Light"/>
              <a:cs typeface="Merriweather Light"/>
              <a:sym typeface="Merriweathe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Methodology - Tissue segmentation</a:t>
            </a:r>
            <a:endParaRPr/>
          </a:p>
        </p:txBody>
      </p:sp>
      <p:pic>
        <p:nvPicPr>
          <p:cNvPr id="108" name="Google Shape;108;p18" title="cleaned.png"/>
          <p:cNvPicPr preferRelativeResize="0"/>
          <p:nvPr/>
        </p:nvPicPr>
        <p:blipFill>
          <a:blip r:embed="rId3">
            <a:alphaModFix/>
          </a:blip>
          <a:stretch>
            <a:fillRect/>
          </a:stretch>
        </p:blipFill>
        <p:spPr>
          <a:xfrm>
            <a:off x="7226350" y="1956918"/>
            <a:ext cx="1674148" cy="1391308"/>
          </a:xfrm>
          <a:prstGeom prst="rect">
            <a:avLst/>
          </a:prstGeom>
          <a:noFill/>
          <a:ln>
            <a:noFill/>
          </a:ln>
        </p:spPr>
      </p:pic>
      <p:pic>
        <p:nvPicPr>
          <p:cNvPr id="109" name="Google Shape;109;p18" title="closed.png"/>
          <p:cNvPicPr preferRelativeResize="0"/>
          <p:nvPr/>
        </p:nvPicPr>
        <p:blipFill>
          <a:blip r:embed="rId4">
            <a:alphaModFix/>
          </a:blip>
          <a:stretch>
            <a:fillRect/>
          </a:stretch>
        </p:blipFill>
        <p:spPr>
          <a:xfrm>
            <a:off x="5480649" y="1956950"/>
            <a:ext cx="1674127" cy="1391257"/>
          </a:xfrm>
          <a:prstGeom prst="rect">
            <a:avLst/>
          </a:prstGeom>
          <a:noFill/>
          <a:ln>
            <a:noFill/>
          </a:ln>
        </p:spPr>
      </p:pic>
      <p:pic>
        <p:nvPicPr>
          <p:cNvPr id="110" name="Google Shape;110;p18" title="Otzu.png"/>
          <p:cNvPicPr preferRelativeResize="0"/>
          <p:nvPr/>
        </p:nvPicPr>
        <p:blipFill>
          <a:blip r:embed="rId5">
            <a:alphaModFix/>
          </a:blip>
          <a:stretch>
            <a:fillRect/>
          </a:stretch>
        </p:blipFill>
        <p:spPr>
          <a:xfrm>
            <a:off x="3734937" y="1956900"/>
            <a:ext cx="1674132" cy="1391300"/>
          </a:xfrm>
          <a:prstGeom prst="rect">
            <a:avLst/>
          </a:prstGeom>
          <a:noFill/>
          <a:ln>
            <a:noFill/>
          </a:ln>
        </p:spPr>
      </p:pic>
      <p:pic>
        <p:nvPicPr>
          <p:cNvPr id="111" name="Google Shape;111;p18" title="laplacian.png"/>
          <p:cNvPicPr preferRelativeResize="0"/>
          <p:nvPr/>
        </p:nvPicPr>
        <p:blipFill>
          <a:blip r:embed="rId6">
            <a:alphaModFix/>
          </a:blip>
          <a:stretch>
            <a:fillRect/>
          </a:stretch>
        </p:blipFill>
        <p:spPr>
          <a:xfrm>
            <a:off x="1989224" y="1956912"/>
            <a:ext cx="1674132" cy="1391300"/>
          </a:xfrm>
          <a:prstGeom prst="rect">
            <a:avLst/>
          </a:prstGeom>
          <a:noFill/>
          <a:ln>
            <a:noFill/>
          </a:ln>
        </p:spPr>
      </p:pic>
      <p:pic>
        <p:nvPicPr>
          <p:cNvPr id="112" name="Google Shape;112;p18" title="gray.png"/>
          <p:cNvPicPr preferRelativeResize="0"/>
          <p:nvPr/>
        </p:nvPicPr>
        <p:blipFill>
          <a:blip r:embed="rId7">
            <a:alphaModFix/>
          </a:blip>
          <a:stretch>
            <a:fillRect/>
          </a:stretch>
        </p:blipFill>
        <p:spPr>
          <a:xfrm>
            <a:off x="243500" y="1956889"/>
            <a:ext cx="1674148" cy="1391300"/>
          </a:xfrm>
          <a:prstGeom prst="rect">
            <a:avLst/>
          </a:prstGeom>
          <a:noFill/>
          <a:ln>
            <a:noFill/>
          </a:ln>
        </p:spPr>
      </p:pic>
      <p:sp>
        <p:nvSpPr>
          <p:cNvPr id="113" name="Google Shape;113;p18"/>
          <p:cNvSpPr txBox="1"/>
          <p:nvPr/>
        </p:nvSpPr>
        <p:spPr>
          <a:xfrm>
            <a:off x="587225" y="3348225"/>
            <a:ext cx="986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dk2"/>
                </a:solidFill>
                <a:latin typeface="Roboto"/>
                <a:ea typeface="Roboto"/>
                <a:cs typeface="Roboto"/>
                <a:sym typeface="Roboto"/>
              </a:rPr>
              <a:t>Grayscale</a:t>
            </a:r>
            <a:endParaRPr sz="1300">
              <a:solidFill>
                <a:schemeClr val="dk2"/>
              </a:solidFill>
              <a:latin typeface="Roboto"/>
              <a:ea typeface="Roboto"/>
              <a:cs typeface="Roboto"/>
              <a:sym typeface="Roboto"/>
            </a:endParaRPr>
          </a:p>
        </p:txBody>
      </p:sp>
      <p:sp>
        <p:nvSpPr>
          <p:cNvPr id="114" name="Google Shape;114;p18"/>
          <p:cNvSpPr txBox="1"/>
          <p:nvPr/>
        </p:nvSpPr>
        <p:spPr>
          <a:xfrm>
            <a:off x="2371038" y="3348225"/>
            <a:ext cx="986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dk2"/>
                </a:solidFill>
                <a:latin typeface="Roboto"/>
                <a:ea typeface="Roboto"/>
                <a:cs typeface="Roboto"/>
                <a:sym typeface="Roboto"/>
              </a:rPr>
              <a:t>Laplacian</a:t>
            </a:r>
            <a:endParaRPr sz="1300">
              <a:solidFill>
                <a:schemeClr val="dk2"/>
              </a:solidFill>
              <a:latin typeface="Roboto"/>
              <a:ea typeface="Roboto"/>
              <a:cs typeface="Roboto"/>
              <a:sym typeface="Roboto"/>
            </a:endParaRPr>
          </a:p>
        </p:txBody>
      </p:sp>
      <p:sp>
        <p:nvSpPr>
          <p:cNvPr id="115" name="Google Shape;115;p18"/>
          <p:cNvSpPr txBox="1"/>
          <p:nvPr/>
        </p:nvSpPr>
        <p:spPr>
          <a:xfrm>
            <a:off x="4154850" y="3348225"/>
            <a:ext cx="986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dk2"/>
                </a:solidFill>
                <a:latin typeface="Roboto"/>
                <a:ea typeface="Roboto"/>
                <a:cs typeface="Roboto"/>
                <a:sym typeface="Roboto"/>
              </a:rPr>
              <a:t>Otsu mask</a:t>
            </a:r>
            <a:endParaRPr sz="1300">
              <a:solidFill>
                <a:schemeClr val="dk2"/>
              </a:solidFill>
              <a:latin typeface="Roboto"/>
              <a:ea typeface="Roboto"/>
              <a:cs typeface="Roboto"/>
              <a:sym typeface="Roboto"/>
            </a:endParaRPr>
          </a:p>
        </p:txBody>
      </p:sp>
      <p:sp>
        <p:nvSpPr>
          <p:cNvPr id="116" name="Google Shape;116;p18"/>
          <p:cNvSpPr txBox="1"/>
          <p:nvPr/>
        </p:nvSpPr>
        <p:spPr>
          <a:xfrm>
            <a:off x="5690563" y="3348225"/>
            <a:ext cx="13305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dk2"/>
                </a:solidFill>
                <a:latin typeface="Roboto"/>
                <a:ea typeface="Roboto"/>
                <a:cs typeface="Roboto"/>
                <a:sym typeface="Roboto"/>
              </a:rPr>
              <a:t>Morph closing</a:t>
            </a:r>
            <a:endParaRPr sz="1300">
              <a:solidFill>
                <a:schemeClr val="dk2"/>
              </a:solidFill>
              <a:latin typeface="Roboto"/>
              <a:ea typeface="Roboto"/>
              <a:cs typeface="Roboto"/>
              <a:sym typeface="Roboto"/>
            </a:endParaRPr>
          </a:p>
        </p:txBody>
      </p:sp>
      <p:sp>
        <p:nvSpPr>
          <p:cNvPr id="117" name="Google Shape;117;p18"/>
          <p:cNvSpPr txBox="1"/>
          <p:nvPr/>
        </p:nvSpPr>
        <p:spPr>
          <a:xfrm>
            <a:off x="7570075" y="3348225"/>
            <a:ext cx="986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dk2"/>
                </a:solidFill>
                <a:latin typeface="Roboto"/>
                <a:ea typeface="Roboto"/>
                <a:cs typeface="Roboto"/>
                <a:sym typeface="Roboto"/>
              </a:rPr>
              <a:t>Final mask</a:t>
            </a:r>
            <a:endParaRPr sz="1300">
              <a:solidFill>
                <a:schemeClr val="dk2"/>
              </a:solidFill>
              <a:latin typeface="Roboto"/>
              <a:ea typeface="Roboto"/>
              <a:cs typeface="Roboto"/>
              <a:sym typeface="Roboto"/>
            </a:endParaRPr>
          </a:p>
        </p:txBody>
      </p:sp>
      <p:sp>
        <p:nvSpPr>
          <p:cNvPr id="118" name="Google Shape;11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Methodology - Patch Extraction</a:t>
            </a:r>
            <a:endParaRPr/>
          </a:p>
        </p:txBody>
      </p:sp>
      <p:pic>
        <p:nvPicPr>
          <p:cNvPr id="124" name="Google Shape;124;p19" title="thumb.png"/>
          <p:cNvPicPr preferRelativeResize="0"/>
          <p:nvPr/>
        </p:nvPicPr>
        <p:blipFill>
          <a:blip r:embed="rId3">
            <a:alphaModFix/>
          </a:blip>
          <a:stretch>
            <a:fillRect/>
          </a:stretch>
        </p:blipFill>
        <p:spPr>
          <a:xfrm>
            <a:off x="504473" y="2096360"/>
            <a:ext cx="1674125" cy="1391366"/>
          </a:xfrm>
          <a:prstGeom prst="rect">
            <a:avLst/>
          </a:prstGeom>
          <a:noFill/>
          <a:ln>
            <a:noFill/>
          </a:ln>
        </p:spPr>
      </p:pic>
      <p:pic>
        <p:nvPicPr>
          <p:cNvPr id="125" name="Google Shape;125;p19" title="overlay.png"/>
          <p:cNvPicPr preferRelativeResize="0"/>
          <p:nvPr/>
        </p:nvPicPr>
        <p:blipFill>
          <a:blip r:embed="rId4">
            <a:alphaModFix/>
          </a:blip>
          <a:stretch>
            <a:fillRect/>
          </a:stretch>
        </p:blipFill>
        <p:spPr>
          <a:xfrm>
            <a:off x="2623775" y="2089512"/>
            <a:ext cx="1674126" cy="1391381"/>
          </a:xfrm>
          <a:prstGeom prst="rect">
            <a:avLst/>
          </a:prstGeom>
          <a:noFill/>
          <a:ln>
            <a:noFill/>
          </a:ln>
        </p:spPr>
      </p:pic>
      <p:sp>
        <p:nvSpPr>
          <p:cNvPr id="126" name="Google Shape;126;p19"/>
          <p:cNvSpPr txBox="1"/>
          <p:nvPr/>
        </p:nvSpPr>
        <p:spPr>
          <a:xfrm>
            <a:off x="848175" y="3487738"/>
            <a:ext cx="986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dk2"/>
                </a:solidFill>
                <a:latin typeface="Roboto"/>
                <a:ea typeface="Roboto"/>
                <a:cs typeface="Roboto"/>
                <a:sym typeface="Roboto"/>
              </a:rPr>
              <a:t>Thumbnail</a:t>
            </a:r>
            <a:endParaRPr sz="1300">
              <a:solidFill>
                <a:schemeClr val="dk2"/>
              </a:solidFill>
              <a:latin typeface="Roboto"/>
              <a:ea typeface="Roboto"/>
              <a:cs typeface="Roboto"/>
              <a:sym typeface="Roboto"/>
            </a:endParaRPr>
          </a:p>
        </p:txBody>
      </p:sp>
      <p:sp>
        <p:nvSpPr>
          <p:cNvPr id="127" name="Google Shape;127;p19"/>
          <p:cNvSpPr txBox="1"/>
          <p:nvPr/>
        </p:nvSpPr>
        <p:spPr>
          <a:xfrm>
            <a:off x="3032888" y="3487738"/>
            <a:ext cx="8559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dk2"/>
                </a:solidFill>
                <a:latin typeface="Roboto"/>
                <a:ea typeface="Roboto"/>
                <a:cs typeface="Roboto"/>
                <a:sym typeface="Roboto"/>
              </a:rPr>
              <a:t>Overlay</a:t>
            </a:r>
            <a:endParaRPr sz="1300">
              <a:solidFill>
                <a:schemeClr val="dk2"/>
              </a:solidFill>
              <a:latin typeface="Roboto"/>
              <a:ea typeface="Roboto"/>
              <a:cs typeface="Roboto"/>
              <a:sym typeface="Roboto"/>
            </a:endParaRPr>
          </a:p>
        </p:txBody>
      </p:sp>
      <p:sp>
        <p:nvSpPr>
          <p:cNvPr id="128" name="Google Shape;12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29" name="Google Shape;129;p19"/>
          <p:cNvSpPr txBox="1"/>
          <p:nvPr/>
        </p:nvSpPr>
        <p:spPr>
          <a:xfrm>
            <a:off x="6718500" y="2902175"/>
            <a:ext cx="77100" cy="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30" name="Google Shape;130;p19"/>
          <p:cNvSpPr txBox="1"/>
          <p:nvPr/>
        </p:nvSpPr>
        <p:spPr>
          <a:xfrm>
            <a:off x="5014050" y="1718175"/>
            <a:ext cx="3486000" cy="30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500">
                <a:solidFill>
                  <a:schemeClr val="dk2"/>
                </a:solidFill>
                <a:latin typeface="Roboto"/>
                <a:ea typeface="Roboto"/>
                <a:cs typeface="Roboto"/>
                <a:sym typeface="Roboto"/>
              </a:rPr>
              <a:t>Patches extraction</a:t>
            </a:r>
            <a:r>
              <a:rPr b="1" lang="it" sz="1500">
                <a:solidFill>
                  <a:schemeClr val="dk2"/>
                </a:solidFill>
                <a:latin typeface="Roboto"/>
                <a:ea typeface="Roboto"/>
                <a:cs typeface="Roboto"/>
                <a:sym typeface="Roboto"/>
              </a:rPr>
              <a:t>:</a:t>
            </a:r>
            <a:br>
              <a:rPr lang="it" sz="13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Patches were extracted at 512x512 pixels at level 0, meaning the level with the highest magnification.</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rPr b="1" lang="it" sz="1500">
                <a:solidFill>
                  <a:schemeClr val="dk2"/>
                </a:solidFill>
                <a:latin typeface="Roboto"/>
                <a:ea typeface="Roboto"/>
                <a:cs typeface="Roboto"/>
                <a:sym typeface="Roboto"/>
              </a:rPr>
              <a:t>Overlay creation:</a:t>
            </a:r>
            <a:br>
              <a:rPr lang="it" sz="1300">
                <a:solidFill>
                  <a:schemeClr val="dk2"/>
                </a:solidFill>
                <a:latin typeface="Roboto"/>
                <a:ea typeface="Roboto"/>
                <a:cs typeface="Roboto"/>
                <a:sym typeface="Roboto"/>
              </a:rPr>
            </a:br>
            <a:r>
              <a:rPr lang="it" sz="1300">
                <a:solidFill>
                  <a:schemeClr val="dk2"/>
                </a:solidFill>
                <a:latin typeface="Roboto"/>
                <a:ea typeface="Roboto"/>
                <a:cs typeface="Roboto"/>
                <a:sym typeface="Roboto"/>
              </a:rPr>
              <a:t>For each slide an overlay was created so that we could visually check the sanity of the patch extraction process</a:t>
            </a:r>
            <a:endParaRPr sz="13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Methodology - Feature Extraction</a:t>
            </a:r>
            <a:endParaRPr/>
          </a:p>
        </p:txBody>
      </p:sp>
      <p:pic>
        <p:nvPicPr>
          <p:cNvPr id="136" name="Google Shape;136;p20" title="kimianet architecture.png"/>
          <p:cNvPicPr preferRelativeResize="0"/>
          <p:nvPr/>
        </p:nvPicPr>
        <p:blipFill>
          <a:blip r:embed="rId3">
            <a:alphaModFix/>
          </a:blip>
          <a:stretch>
            <a:fillRect/>
          </a:stretch>
        </p:blipFill>
        <p:spPr>
          <a:xfrm>
            <a:off x="4814296" y="2141375"/>
            <a:ext cx="4018026" cy="1894125"/>
          </a:xfrm>
          <a:prstGeom prst="rect">
            <a:avLst/>
          </a:prstGeom>
          <a:noFill/>
          <a:ln>
            <a:noFill/>
          </a:ln>
        </p:spPr>
      </p:pic>
      <p:sp>
        <p:nvSpPr>
          <p:cNvPr id="137" name="Google Shape;137;p20"/>
          <p:cNvSpPr txBox="1"/>
          <p:nvPr/>
        </p:nvSpPr>
        <p:spPr>
          <a:xfrm>
            <a:off x="387300" y="1434000"/>
            <a:ext cx="4184700" cy="332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it" sz="2600">
                <a:solidFill>
                  <a:schemeClr val="dk2"/>
                </a:solidFill>
                <a:latin typeface="Roboto"/>
                <a:ea typeface="Roboto"/>
                <a:cs typeface="Roboto"/>
                <a:sym typeface="Roboto"/>
              </a:rPr>
              <a:t>KimiaNet</a:t>
            </a:r>
            <a:endParaRPr b="1" sz="2600">
              <a:solidFill>
                <a:schemeClr val="dk2"/>
              </a:solidFill>
              <a:latin typeface="Roboto"/>
              <a:ea typeface="Roboto"/>
              <a:cs typeface="Roboto"/>
              <a:sym typeface="Roboto"/>
            </a:endParaRPr>
          </a:p>
          <a:p>
            <a:pPr indent="0" lvl="0" marL="0" rtl="0" algn="just">
              <a:spcBef>
                <a:spcPts val="0"/>
              </a:spcBef>
              <a:spcAft>
                <a:spcPts val="0"/>
              </a:spcAft>
              <a:buNone/>
            </a:pPr>
            <a:r>
              <a:t/>
            </a:r>
            <a:endParaRPr b="1" sz="1200">
              <a:solidFill>
                <a:schemeClr val="dk2"/>
              </a:solidFill>
              <a:latin typeface="Roboto"/>
              <a:ea typeface="Roboto"/>
              <a:cs typeface="Roboto"/>
              <a:sym typeface="Roboto"/>
            </a:endParaRPr>
          </a:p>
          <a:p>
            <a:pPr indent="-361950" lvl="0" marL="457200" rtl="0" algn="just">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deep CNN based on DenseNet-121 architecture</a:t>
            </a:r>
            <a:endParaRPr sz="2100">
              <a:solidFill>
                <a:schemeClr val="dk2"/>
              </a:solidFill>
              <a:latin typeface="Roboto"/>
              <a:ea typeface="Roboto"/>
              <a:cs typeface="Roboto"/>
              <a:sym typeface="Roboto"/>
            </a:endParaRPr>
          </a:p>
          <a:p>
            <a:pPr indent="-361950" lvl="0" marL="457200" rtl="0" algn="just">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trained on histopathology WSIs</a:t>
            </a:r>
            <a:endParaRPr sz="2100">
              <a:solidFill>
                <a:schemeClr val="dk2"/>
              </a:solidFill>
              <a:latin typeface="Roboto"/>
              <a:ea typeface="Roboto"/>
              <a:cs typeface="Roboto"/>
              <a:sym typeface="Roboto"/>
            </a:endParaRPr>
          </a:p>
          <a:p>
            <a:pPr indent="-361950" lvl="0" marL="457200" rtl="0" algn="just">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produces discriminative deep features for medical image representation and analysis</a:t>
            </a:r>
            <a:endParaRPr sz="2100">
              <a:solidFill>
                <a:schemeClr val="dk2"/>
              </a:solidFill>
              <a:latin typeface="Roboto"/>
              <a:ea typeface="Roboto"/>
              <a:cs typeface="Roboto"/>
              <a:sym typeface="Roboto"/>
            </a:endParaRPr>
          </a:p>
        </p:txBody>
      </p:sp>
      <p:sp>
        <p:nvSpPr>
          <p:cNvPr id="138" name="Google Shape;13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Methodology - Feature Extraction</a:t>
            </a:r>
            <a:endParaRPr/>
          </a:p>
        </p:txBody>
      </p:sp>
      <p:sp>
        <p:nvSpPr>
          <p:cNvPr id="144" name="Google Shape;14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45" name="Google Shape;145;p21"/>
          <p:cNvSpPr txBox="1"/>
          <p:nvPr/>
        </p:nvSpPr>
        <p:spPr>
          <a:xfrm>
            <a:off x="387300" y="1434000"/>
            <a:ext cx="7961100" cy="31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600">
                <a:solidFill>
                  <a:schemeClr val="dk2"/>
                </a:solidFill>
                <a:latin typeface="Roboto"/>
                <a:ea typeface="Roboto"/>
                <a:cs typeface="Roboto"/>
                <a:sym typeface="Roboto"/>
              </a:rPr>
              <a:t>UNI</a:t>
            </a:r>
            <a:endParaRPr b="1" sz="2600">
              <a:solidFill>
                <a:schemeClr val="dk2"/>
              </a:solidFill>
              <a:latin typeface="Roboto"/>
              <a:ea typeface="Roboto"/>
              <a:cs typeface="Roboto"/>
              <a:sym typeface="Roboto"/>
            </a:endParaRPr>
          </a:p>
          <a:p>
            <a:pPr indent="0" lvl="0" marL="0" rtl="0" algn="l">
              <a:spcBef>
                <a:spcPts val="0"/>
              </a:spcBef>
              <a:spcAft>
                <a:spcPts val="0"/>
              </a:spcAft>
              <a:buNone/>
            </a:pPr>
            <a:r>
              <a:t/>
            </a:r>
            <a:endParaRPr b="1" sz="12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uses self supervised learning</a:t>
            </a:r>
            <a:endParaRPr sz="21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built on Vision Transformer (ViT) architecture</a:t>
            </a:r>
            <a:endParaRPr sz="21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trained on large-scale pathology datasets</a:t>
            </a:r>
            <a:endParaRPr sz="21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learns tissue and cellular patterns automatically</a:t>
            </a:r>
            <a:endParaRPr sz="2100">
              <a:solidFill>
                <a:schemeClr val="dk2"/>
              </a:solidFill>
              <a:latin typeface="Roboto"/>
              <a:ea typeface="Roboto"/>
              <a:cs typeface="Roboto"/>
              <a:sym typeface="Roboto"/>
            </a:endParaRPr>
          </a:p>
          <a:p>
            <a:pPr indent="-361950" lvl="0" marL="457200" rtl="0" algn="l">
              <a:spcBef>
                <a:spcPts val="0"/>
              </a:spcBef>
              <a:spcAft>
                <a:spcPts val="0"/>
              </a:spcAft>
              <a:buClr>
                <a:schemeClr val="dk2"/>
              </a:buClr>
              <a:buSzPts val="2100"/>
              <a:buFont typeface="Roboto"/>
              <a:buChar char="-"/>
            </a:pPr>
            <a:r>
              <a:rPr lang="it" sz="2100">
                <a:solidFill>
                  <a:schemeClr val="dk2"/>
                </a:solidFill>
                <a:latin typeface="Roboto"/>
                <a:ea typeface="Roboto"/>
                <a:cs typeface="Roboto"/>
                <a:sym typeface="Roboto"/>
              </a:rPr>
              <a:t>produces embeddings usable for downstream medical tasks</a:t>
            </a:r>
            <a:endParaRPr sz="21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